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427" r:id="rId3"/>
    <p:sldId id="464" r:id="rId4"/>
    <p:sldId id="439" r:id="rId5"/>
    <p:sldId id="465" r:id="rId6"/>
    <p:sldId id="466" r:id="rId7"/>
    <p:sldId id="467" r:id="rId8"/>
    <p:sldId id="470" r:id="rId9"/>
    <p:sldId id="468" r:id="rId10"/>
    <p:sldId id="471" r:id="rId11"/>
    <p:sldId id="469" r:id="rId12"/>
    <p:sldId id="472" r:id="rId13"/>
    <p:sldId id="451" r:id="rId14"/>
    <p:sldId id="457" r:id="rId15"/>
    <p:sldId id="458" r:id="rId16"/>
    <p:sldId id="473" r:id="rId17"/>
    <p:sldId id="474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48" autoAdjust="0"/>
    <p:restoredTop sz="96812" autoAdjust="0"/>
  </p:normalViewPr>
  <p:slideViewPr>
    <p:cSldViewPr snapToGrid="0" snapToObjects="1">
      <p:cViewPr varScale="1">
        <p:scale>
          <a:sx n="114" d="100"/>
          <a:sy n="114" d="100"/>
        </p:scale>
        <p:origin x="-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A118BFE-C9AE-4D5B-95DF-2A9A78282918}" type="datetimeFigureOut">
              <a:rPr lang="en-US"/>
              <a:pPr/>
              <a:t>6/9/14</a:t>
            </a:fld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01AC406-DA12-4108-AD1F-1E1EBA0AC4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75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89933A-482A-485A-BE55-095278C60D5C}" type="datetimeFigureOut">
              <a:rPr lang="en-US"/>
              <a:pPr>
                <a:defRPr/>
              </a:pPr>
              <a:t>6/9/14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12644F-0552-4041-9312-9EFE33A9F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48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FEC49-30EB-0444-8C1B-67171B6CBC0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0E012C-0FE5-4D91-859C-A62C0503AB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REACCH, </a:t>
            </a:r>
            <a:r>
              <a:rPr lang="en-US" dirty="0" err="1" smtClean="0"/>
              <a:t>SCRiM</a:t>
            </a:r>
            <a:r>
              <a:rPr lang="en-US" dirty="0" smtClean="0"/>
              <a:t>,</a:t>
            </a:r>
            <a:r>
              <a:rPr lang="en-US" baseline="0" dirty="0" smtClean="0"/>
              <a:t> Upper Midwest/Great Lakes Landscape Conservation Cooperative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12644F-0552-4041-9312-9EFE33A9FD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47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REACCH, </a:t>
            </a:r>
            <a:r>
              <a:rPr lang="en-US" dirty="0" err="1" smtClean="0"/>
              <a:t>SCRiM</a:t>
            </a:r>
            <a:r>
              <a:rPr lang="en-US" dirty="0" smtClean="0"/>
              <a:t>,</a:t>
            </a:r>
            <a:r>
              <a:rPr lang="en-US" baseline="0" dirty="0" smtClean="0"/>
              <a:t> Upper Midwest/Great Lakes Landscape Conservation Cooperative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12644F-0552-4041-9312-9EFE33A9FD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47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FEC49-30EB-0444-8C1B-67171B6CBC00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FEC49-30EB-0444-8C1B-67171B6CBC00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FEC49-30EB-0444-8C1B-67171B6CBC0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Toolbox instrument</a:t>
            </a:r>
            <a:r>
              <a:rPr lang="en-US" baseline="0" dirty="0" smtClean="0"/>
              <a:t> categories are each subdivided into three subcategories and contain a “Core question” and “probing statements”.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Other examples of statements: “Models invariably produce a distorted view of objective reality”, “The principal value of research stems from the potential application of the knowledge gained”, “Validation of evidence requires replication”, “Value-neutral scientific research is possible”, “The world under investigation is fully explicable as the assembly of its constituent parts.”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FCA636-D7B5-9342-9AEE-A1A9D02BF3B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0E012C-0FE5-4D91-859C-A62C0503AB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E91904-A6C0-4D44-8177-063B2E2155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0E012C-0FE5-4D91-859C-A62C0503AB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0E012C-0FE5-4D91-859C-A62C0503AB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0E012C-0FE5-4D91-859C-A62C0503AB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0E012C-0FE5-4D91-859C-A62C0503AB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8F47A-E5B2-4F99-B7E5-0D0F4D859BF1}" type="datetimeFigureOut">
              <a:rPr lang="en-US"/>
              <a:pPr>
                <a:defRPr/>
              </a:pPr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2D6C3-2AB9-4753-A1BD-1F44A0F0A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84F4A-AFAB-4E1B-BCE4-C981D8CEAB9F}" type="datetimeFigureOut">
              <a:rPr lang="en-US"/>
              <a:pPr>
                <a:defRPr/>
              </a:pPr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89DAB-D426-44C7-B062-AF2A8246F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FE3F7-254B-4171-B7F0-CE60E2CBF6DA}" type="datetimeFigureOut">
              <a:rPr lang="en-US"/>
              <a:pPr>
                <a:defRPr/>
              </a:pPr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B9FF8-ADA3-4CA3-8234-8F058EB2E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7E949-22D1-4D19-A6E3-58E8BA797225}" type="datetimeFigureOut">
              <a:rPr lang="en-US"/>
              <a:pPr>
                <a:defRPr/>
              </a:pPr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0206-4C17-4A02-81DB-F7CCA891F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8A7EB-5C40-4E05-9D35-9D044B71AF74}" type="datetimeFigureOut">
              <a:rPr lang="en-US"/>
              <a:pPr>
                <a:defRPr/>
              </a:pPr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50397-C18F-47F3-A819-397914180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A8884-5D88-47F0-9B8B-8615B85A42EE}" type="datetimeFigureOut">
              <a:rPr lang="en-US"/>
              <a:pPr>
                <a:defRPr/>
              </a:pPr>
              <a:t>6/9/14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BAC5D-15B6-4005-8163-F7B550EB7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2C1BF-52A2-4552-9C91-EC16D103C943}" type="datetimeFigureOut">
              <a:rPr lang="en-US"/>
              <a:pPr>
                <a:defRPr/>
              </a:pPr>
              <a:t>6/9/14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912C8-B5FA-495B-8856-6707D4580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6DA6-FF81-455B-A09D-4D2101B8360D}" type="datetimeFigureOut">
              <a:rPr lang="en-US"/>
              <a:pPr>
                <a:defRPr/>
              </a:pPr>
              <a:t>6/9/14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108A9-5699-4B5D-B1E9-D9FEE3AF5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0367D-10B7-49C9-8E17-91026299BB18}" type="datetimeFigureOut">
              <a:rPr lang="en-US"/>
              <a:pPr>
                <a:defRPr/>
              </a:pPr>
              <a:t>6/9/14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DD03C-DD95-4786-B599-F1D532F5F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E324A-53ED-4CB2-A5F5-4116B50B97A2}" type="datetimeFigureOut">
              <a:rPr lang="en-US"/>
              <a:pPr>
                <a:defRPr/>
              </a:pPr>
              <a:t>6/9/14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D1DB-C2E0-4D57-B6C8-BB5855669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9C7DF-3A55-427F-A4FD-95F0BBE1BDDD}" type="datetimeFigureOut">
              <a:rPr lang="en-US"/>
              <a:pPr>
                <a:defRPr/>
              </a:pPr>
              <a:t>6/9/14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04D60-B6BD-4637-AFA5-7D111C03B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130BBA-F221-462F-A5CC-66B9937D0D30}" type="datetimeFigureOut">
              <a:rPr lang="en-US"/>
              <a:pPr>
                <a:defRPr/>
              </a:pPr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5C821B-80CC-43D3-A56B-33D66EC93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als.uidaho.edu/toolbox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.png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-6350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96850" y="1289050"/>
            <a:ext cx="8609013" cy="1957388"/>
          </a:xfrm>
        </p:spPr>
        <p:txBody>
          <a:bodyPr/>
          <a:lstStyle/>
          <a:p>
            <a:r>
              <a:rPr lang="en-US" sz="4200" dirty="0" smtClean="0"/>
              <a:t>Introducing the Toolbox Project</a:t>
            </a:r>
            <a:endParaRPr lang="en-US" sz="4200" b="1" i="1" dirty="0" smtClean="0"/>
          </a:p>
        </p:txBody>
      </p:sp>
      <p:sp>
        <p:nvSpPr>
          <p:cNvPr id="14339" name="Subtitle 4"/>
          <p:cNvSpPr>
            <a:spLocks noGrp="1"/>
          </p:cNvSpPr>
          <p:nvPr>
            <p:ph type="subTitle" idx="1"/>
          </p:nvPr>
        </p:nvSpPr>
        <p:spPr>
          <a:xfrm>
            <a:off x="1371600" y="3103563"/>
            <a:ext cx="6400800" cy="2463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800" dirty="0" smtClean="0">
              <a:solidFill>
                <a:srgbClr val="4A452A"/>
              </a:solidFill>
            </a:endParaRPr>
          </a:p>
          <a:p>
            <a:pPr>
              <a:lnSpc>
                <a:spcPct val="80000"/>
              </a:lnSpc>
            </a:pPr>
            <a:endParaRPr lang="en-US" sz="1800" dirty="0" smtClean="0">
              <a:solidFill>
                <a:srgbClr val="4A452A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rgbClr val="4A452A"/>
                </a:solidFill>
              </a:rPr>
              <a:t>Michael O’Rourke &amp; Chad Gonnerman</a:t>
            </a:r>
            <a:endParaRPr lang="en-US" sz="1800" dirty="0">
              <a:solidFill>
                <a:srgbClr val="4A452A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rgbClr val="4A452A"/>
                </a:solidFill>
              </a:rPr>
              <a:t>Michigan State University </a:t>
            </a:r>
            <a:endParaRPr lang="en-US" sz="1800" dirty="0">
              <a:solidFill>
                <a:srgbClr val="4A452A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rgbClr val="4A452A"/>
                </a:solidFill>
              </a:rPr>
              <a:t>The Toolbox Project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rgbClr val="4A452A"/>
                </a:solidFill>
                <a:hlinkClick r:id="rId2"/>
              </a:rPr>
              <a:t>http://www.cals.uidaho.edu/toolbox/</a:t>
            </a:r>
            <a:r>
              <a:rPr lang="en-US" sz="1800" dirty="0" smtClean="0">
                <a:solidFill>
                  <a:srgbClr val="4A452A"/>
                </a:solidFill>
              </a:rPr>
              <a:t> </a:t>
            </a:r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3"/>
          <a:srcRect r="2182"/>
          <a:stretch>
            <a:fillRect/>
          </a:stretch>
        </p:blipFill>
        <p:spPr bwMode="auto">
          <a:xfrm>
            <a:off x="1462088" y="-239713"/>
            <a:ext cx="4841875" cy="117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1" name="Group 8"/>
          <p:cNvGrpSpPr>
            <a:grpSpLocks/>
          </p:cNvGrpSpPr>
          <p:nvPr/>
        </p:nvGrpSpPr>
        <p:grpSpPr bwMode="auto">
          <a:xfrm>
            <a:off x="652463" y="5656263"/>
            <a:ext cx="7781925" cy="1079500"/>
            <a:chOff x="652689" y="5655649"/>
            <a:chExt cx="7781983" cy="1079500"/>
          </a:xfrm>
        </p:grpSpPr>
        <p:pic>
          <p:nvPicPr>
            <p:cNvPr id="14342" name="Picture 5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359935" y="5655649"/>
              <a:ext cx="1074737" cy="1079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12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85828" y="5903582"/>
              <a:ext cx="2422525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4" name="Picture 8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742651" y="5739463"/>
              <a:ext cx="1131887" cy="86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5" name="Picture 1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52689" y="6053504"/>
              <a:ext cx="15367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034" name="Picture 7"/>
          <p:cNvPicPr>
            <a:picLocks noChangeAspect="1"/>
          </p:cNvPicPr>
          <p:nvPr/>
        </p:nvPicPr>
        <p:blipFill>
          <a:blip r:embed="rId3"/>
          <a:srcRect r="2182"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Content Placeholder 12"/>
          <p:cNvSpPr>
            <a:spLocks noGrp="1"/>
          </p:cNvSpPr>
          <p:nvPr>
            <p:ph idx="1"/>
          </p:nvPr>
        </p:nvSpPr>
        <p:spPr>
          <a:xfrm>
            <a:off x="154305" y="788718"/>
            <a:ext cx="8783462" cy="5486400"/>
          </a:xfrm>
        </p:spPr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b="1" dirty="0" smtClean="0">
                <a:solidFill>
                  <a:srgbClr val="6A6D3C"/>
                </a:solidFill>
              </a:rPr>
              <a:t>Some </a:t>
            </a:r>
            <a:r>
              <a:rPr lang="en-US" b="1" dirty="0">
                <a:solidFill>
                  <a:srgbClr val="6A6D3C"/>
                </a:solidFill>
              </a:rPr>
              <a:t>R</a:t>
            </a:r>
            <a:r>
              <a:rPr lang="en-US" b="1" dirty="0" smtClean="0">
                <a:solidFill>
                  <a:srgbClr val="6A6D3C"/>
                </a:solidFill>
              </a:rPr>
              <a:t>esults – Values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Participants </a:t>
            </a:r>
            <a:r>
              <a:rPr lang="en-US" dirty="0"/>
              <a:t>in the STEM sample tended to</a:t>
            </a:r>
          </a:p>
          <a:p>
            <a:pPr lvl="2"/>
            <a:r>
              <a:rPr lang="en-US" dirty="0"/>
              <a:t>(1) </a:t>
            </a:r>
            <a:r>
              <a:rPr lang="en-US" b="1" dirty="0">
                <a:solidFill>
                  <a:srgbClr val="FF0000"/>
                </a:solidFill>
              </a:rPr>
              <a:t>disagree</a:t>
            </a:r>
            <a:r>
              <a:rPr lang="en-US" dirty="0"/>
              <a:t> with the claim that objectivity implies an absence of values, with 68.2% disagreeing (</a:t>
            </a:r>
            <a:r>
              <a:rPr lang="en-US" b="1" dirty="0"/>
              <a:t>χ</a:t>
            </a:r>
            <a:r>
              <a:rPr lang="en-US" dirty="0"/>
              <a:t>2 (1, </a:t>
            </a:r>
            <a:r>
              <a:rPr lang="en-US" i="1" dirty="0"/>
              <a:t>N</a:t>
            </a:r>
            <a:r>
              <a:rPr lang="en-US" dirty="0"/>
              <a:t> = 289) = 38.15, </a:t>
            </a:r>
            <a:r>
              <a:rPr lang="en-US" i="1" dirty="0"/>
              <a:t>p</a:t>
            </a:r>
            <a:r>
              <a:rPr lang="en-US" dirty="0"/>
              <a:t> &lt; .001) </a:t>
            </a:r>
          </a:p>
          <a:p>
            <a:pPr lvl="2"/>
            <a:r>
              <a:rPr lang="en-US" dirty="0"/>
              <a:t>(2) </a:t>
            </a:r>
            <a:r>
              <a:rPr lang="en-US" b="1" dirty="0">
                <a:solidFill>
                  <a:srgbClr val="FF0000"/>
                </a:solidFill>
              </a:rPr>
              <a:t>disagree</a:t>
            </a:r>
            <a:r>
              <a:rPr lang="en-US" dirty="0"/>
              <a:t> with the claim that incorporating one’s personal perspective in framing a research question is never valid, with 74.4% disagreeing (</a:t>
            </a:r>
            <a:r>
              <a:rPr lang="en-US" b="1" dirty="0"/>
              <a:t>χ</a:t>
            </a:r>
            <a:r>
              <a:rPr lang="en-US" dirty="0"/>
              <a:t>2 (1, </a:t>
            </a:r>
            <a:r>
              <a:rPr lang="en-US" i="1" dirty="0"/>
              <a:t>N</a:t>
            </a:r>
            <a:r>
              <a:rPr lang="en-US" dirty="0"/>
              <a:t> = 289) = 68.79, </a:t>
            </a:r>
            <a:r>
              <a:rPr lang="en-US" i="1" dirty="0"/>
              <a:t>p</a:t>
            </a:r>
            <a:r>
              <a:rPr lang="en-US" dirty="0"/>
              <a:t> &lt; .001) </a:t>
            </a:r>
          </a:p>
          <a:p>
            <a:pPr lvl="1">
              <a:lnSpc>
                <a:spcPct val="120000"/>
              </a:lnSpc>
            </a:pPr>
            <a:endParaRPr lang="en-US" sz="2600" dirty="0" smtClean="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What Do We Know?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034" name="Picture 7"/>
          <p:cNvPicPr>
            <a:picLocks noChangeAspect="1"/>
          </p:cNvPicPr>
          <p:nvPr/>
        </p:nvPicPr>
        <p:blipFill>
          <a:blip r:embed="rId3"/>
          <a:srcRect r="2182"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Content Placeholder 12"/>
          <p:cNvSpPr>
            <a:spLocks noGrp="1"/>
          </p:cNvSpPr>
          <p:nvPr>
            <p:ph idx="1"/>
          </p:nvPr>
        </p:nvSpPr>
        <p:spPr>
          <a:xfrm>
            <a:off x="266700" y="788718"/>
            <a:ext cx="8420100" cy="5486400"/>
          </a:xfrm>
        </p:spPr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b="1" dirty="0" smtClean="0">
                <a:solidFill>
                  <a:srgbClr val="6A6D3C"/>
                </a:solidFill>
              </a:rPr>
              <a:t>Reporting for Our Hosts </a:t>
            </a:r>
          </a:p>
          <a:p>
            <a:pPr lvl="1">
              <a:lnSpc>
                <a:spcPct val="120000"/>
              </a:lnSpc>
            </a:pPr>
            <a:r>
              <a:rPr lang="en-US" sz="2600" u="sng" dirty="0" smtClean="0"/>
              <a:t>Goal</a:t>
            </a:r>
            <a:r>
              <a:rPr lang="en-US" sz="2600" dirty="0" smtClean="0"/>
              <a:t>: deliver reports with observations helpful to workshop participants</a:t>
            </a:r>
          </a:p>
          <a:p>
            <a:pPr lvl="1">
              <a:lnSpc>
                <a:spcPct val="110000"/>
              </a:lnSpc>
            </a:pPr>
            <a:r>
              <a:rPr lang="en-US" sz="2600" u="sng" dirty="0" smtClean="0"/>
              <a:t>Two types</a:t>
            </a:r>
            <a:r>
              <a:rPr lang="en-US" sz="2600" dirty="0" smtClean="0"/>
              <a:t>:</a:t>
            </a:r>
          </a:p>
          <a:p>
            <a:pPr lvl="2">
              <a:lnSpc>
                <a:spcPct val="110000"/>
              </a:lnSpc>
            </a:pPr>
            <a:r>
              <a:rPr lang="en-US" sz="2200" dirty="0" smtClean="0"/>
              <a:t>Executive reports – delivered within a week to the leadership of the participating project</a:t>
            </a:r>
          </a:p>
          <a:p>
            <a:pPr lvl="2">
              <a:lnSpc>
                <a:spcPct val="110000"/>
              </a:lnSpc>
            </a:pPr>
            <a:r>
              <a:rPr lang="en-US" sz="2200" dirty="0" smtClean="0"/>
              <a:t>Participant reports – delivered after collection of post-workshop questionnaires, typically months later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What Do We Know?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4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034" name="Picture 7"/>
          <p:cNvPicPr>
            <a:picLocks noChangeAspect="1"/>
          </p:cNvPicPr>
          <p:nvPr/>
        </p:nvPicPr>
        <p:blipFill>
          <a:blip r:embed="rId3"/>
          <a:srcRect r="2182"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Content Placeholder 12"/>
          <p:cNvSpPr>
            <a:spLocks noGrp="1"/>
          </p:cNvSpPr>
          <p:nvPr>
            <p:ph idx="1"/>
          </p:nvPr>
        </p:nvSpPr>
        <p:spPr>
          <a:xfrm>
            <a:off x="154305" y="788718"/>
            <a:ext cx="8783462" cy="5486400"/>
          </a:xfrm>
        </p:spPr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b="1" dirty="0" smtClean="0">
                <a:solidFill>
                  <a:srgbClr val="6A6D3C"/>
                </a:solidFill>
              </a:rPr>
              <a:t>Demographic differences</a:t>
            </a:r>
          </a:p>
          <a:p>
            <a:pPr lvl="1"/>
            <a:r>
              <a:rPr lang="en-US" u="sng" dirty="0" smtClean="0"/>
              <a:t>Procedure</a:t>
            </a:r>
            <a:r>
              <a:rPr lang="en-US" dirty="0" smtClean="0"/>
              <a:t>: run independent samples t-tests on the pre-workshop Likert (1-5) scores and demographic variables</a:t>
            </a:r>
          </a:p>
          <a:p>
            <a:pPr lvl="1"/>
            <a:r>
              <a:rPr lang="en-US" u="sng" dirty="0" smtClean="0"/>
              <a:t>Examples</a:t>
            </a:r>
            <a:r>
              <a:rPr lang="en-US" dirty="0" smtClean="0"/>
              <a:t>: REACCH workshops</a:t>
            </a:r>
            <a:endParaRPr lang="en-US" dirty="0"/>
          </a:p>
          <a:p>
            <a:pPr lvl="2"/>
            <a:r>
              <a:rPr lang="en-US" dirty="0"/>
              <a:t>(1) Men </a:t>
            </a:r>
            <a:r>
              <a:rPr lang="en-US" dirty="0" smtClean="0"/>
              <a:t>were </a:t>
            </a:r>
            <a:r>
              <a:rPr lang="en-US" dirty="0"/>
              <a:t>more inclined to agree than woman that allowing values to influence scientific research is </a:t>
            </a:r>
            <a:r>
              <a:rPr lang="en-US" dirty="0" smtClean="0"/>
              <a:t>advocacy</a:t>
            </a:r>
            <a:r>
              <a:rPr lang="en-US" dirty="0"/>
              <a:t> </a:t>
            </a:r>
            <a:r>
              <a:rPr lang="en-US" dirty="0" smtClean="0"/>
              <a:t>(men: </a:t>
            </a:r>
            <a:r>
              <a:rPr lang="en-US" i="1" dirty="0" smtClean="0"/>
              <a:t>n</a:t>
            </a:r>
            <a:r>
              <a:rPr lang="en-US" dirty="0"/>
              <a:t>=27, </a:t>
            </a:r>
            <a:r>
              <a:rPr lang="en-US" i="1" dirty="0"/>
              <a:t>M</a:t>
            </a:r>
            <a:r>
              <a:rPr lang="en-US" dirty="0"/>
              <a:t>=3.04, </a:t>
            </a:r>
            <a:r>
              <a:rPr lang="en-US" i="1" dirty="0"/>
              <a:t>SD</a:t>
            </a:r>
            <a:r>
              <a:rPr lang="en-US" dirty="0"/>
              <a:t>=</a:t>
            </a:r>
            <a:r>
              <a:rPr lang="en-US" dirty="0" smtClean="0"/>
              <a:t>1.06; women:  </a:t>
            </a:r>
            <a:r>
              <a:rPr lang="en-US" i="1" dirty="0" smtClean="0"/>
              <a:t>n</a:t>
            </a:r>
            <a:r>
              <a:rPr lang="en-US" dirty="0"/>
              <a:t>=17, </a:t>
            </a:r>
            <a:r>
              <a:rPr lang="en-US" i="1" dirty="0"/>
              <a:t>M</a:t>
            </a:r>
            <a:r>
              <a:rPr lang="en-US" dirty="0"/>
              <a:t>=2.29, </a:t>
            </a:r>
            <a:r>
              <a:rPr lang="en-US" i="1" dirty="0"/>
              <a:t>SD</a:t>
            </a:r>
            <a:r>
              <a:rPr lang="en-US" dirty="0"/>
              <a:t>=.77): t(42)=</a:t>
            </a:r>
            <a:r>
              <a:rPr lang="en-US" dirty="0" smtClean="0"/>
              <a:t>2.69, </a:t>
            </a:r>
            <a:r>
              <a:rPr lang="en-US" i="1" dirty="0"/>
              <a:t>p</a:t>
            </a:r>
            <a:r>
              <a:rPr lang="en-US" dirty="0"/>
              <a:t>&lt;.01, </a:t>
            </a:r>
            <a:r>
              <a:rPr lang="en-US" i="1" dirty="0"/>
              <a:t>d</a:t>
            </a:r>
            <a:r>
              <a:rPr lang="en-US" dirty="0"/>
              <a:t>=.</a:t>
            </a:r>
            <a:r>
              <a:rPr lang="en-US" dirty="0" smtClean="0"/>
              <a:t>83)</a:t>
            </a:r>
          </a:p>
          <a:p>
            <a:pPr lvl="2"/>
            <a:r>
              <a:rPr lang="en-US" dirty="0" smtClean="0"/>
              <a:t>(</a:t>
            </a:r>
            <a:r>
              <a:rPr lang="en-US" dirty="0"/>
              <a:t>2) Agriculturalists were more inclined to disagree than non-agriculturalists that science is </a:t>
            </a:r>
            <a:r>
              <a:rPr lang="en-US" dirty="0" smtClean="0"/>
              <a:t>amoral</a:t>
            </a:r>
            <a:r>
              <a:rPr lang="en-US" dirty="0"/>
              <a:t> </a:t>
            </a:r>
            <a:r>
              <a:rPr lang="en-US" dirty="0" smtClean="0"/>
              <a:t>(agriculturalists: </a:t>
            </a:r>
            <a:r>
              <a:rPr lang="en-US" i="1" dirty="0" smtClean="0"/>
              <a:t>n</a:t>
            </a:r>
            <a:r>
              <a:rPr lang="en-US" dirty="0"/>
              <a:t>=23, </a:t>
            </a:r>
            <a:r>
              <a:rPr lang="en-US" i="1" dirty="0"/>
              <a:t>M</a:t>
            </a:r>
            <a:r>
              <a:rPr lang="en-US" dirty="0"/>
              <a:t>=1.78, </a:t>
            </a:r>
            <a:r>
              <a:rPr lang="en-US" i="1" dirty="0"/>
              <a:t>SD</a:t>
            </a:r>
            <a:r>
              <a:rPr lang="en-US" dirty="0"/>
              <a:t>=</a:t>
            </a:r>
            <a:r>
              <a:rPr lang="en-US" dirty="0" smtClean="0"/>
              <a:t>1.09; </a:t>
            </a:r>
            <a:r>
              <a:rPr lang="en-US" dirty="0"/>
              <a:t>non-</a:t>
            </a:r>
            <a:r>
              <a:rPr lang="en-US" dirty="0" smtClean="0"/>
              <a:t>agriculturalists: </a:t>
            </a:r>
            <a:r>
              <a:rPr lang="en-US" i="1" dirty="0" smtClean="0"/>
              <a:t>n</a:t>
            </a:r>
            <a:r>
              <a:rPr lang="en-US" dirty="0"/>
              <a:t>=22, </a:t>
            </a:r>
            <a:r>
              <a:rPr lang="en-US" i="1" dirty="0"/>
              <a:t>M</a:t>
            </a:r>
            <a:r>
              <a:rPr lang="en-US" dirty="0"/>
              <a:t>=2.55, </a:t>
            </a:r>
            <a:r>
              <a:rPr lang="en-US" i="1" dirty="0"/>
              <a:t>SD</a:t>
            </a:r>
            <a:r>
              <a:rPr lang="en-US" dirty="0"/>
              <a:t>=1.10): t(43)=</a:t>
            </a:r>
            <a:r>
              <a:rPr lang="en-US" dirty="0" smtClean="0"/>
              <a:t>2.34, </a:t>
            </a:r>
            <a:r>
              <a:rPr lang="en-US" i="1" dirty="0"/>
              <a:t>p</a:t>
            </a:r>
            <a:r>
              <a:rPr lang="en-US" dirty="0"/>
              <a:t>&lt;.03, </a:t>
            </a:r>
            <a:r>
              <a:rPr lang="en-US" i="1" dirty="0"/>
              <a:t>d</a:t>
            </a:r>
            <a:r>
              <a:rPr lang="en-US" dirty="0"/>
              <a:t>=.</a:t>
            </a:r>
            <a:r>
              <a:rPr lang="en-US" dirty="0" smtClean="0"/>
              <a:t>70)</a:t>
            </a:r>
            <a:endParaRPr lang="en-US" dirty="0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What Do We Know?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70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034" name="Picture 7"/>
          <p:cNvPicPr>
            <a:picLocks noChangeAspect="1"/>
          </p:cNvPicPr>
          <p:nvPr/>
        </p:nvPicPr>
        <p:blipFill>
          <a:blip r:embed="rId3"/>
          <a:srcRect r="2182"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Content Placeholder 12"/>
          <p:cNvSpPr>
            <a:spLocks noGrp="1"/>
          </p:cNvSpPr>
          <p:nvPr>
            <p:ph idx="1"/>
          </p:nvPr>
        </p:nvSpPr>
        <p:spPr>
          <a:xfrm>
            <a:off x="154305" y="788718"/>
            <a:ext cx="8783462" cy="5486400"/>
          </a:xfrm>
        </p:spPr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b="1" dirty="0" smtClean="0">
                <a:solidFill>
                  <a:srgbClr val="6A6D3C"/>
                </a:solidFill>
              </a:rPr>
              <a:t>Partnerships with Larger Initiatives</a:t>
            </a:r>
          </a:p>
          <a:p>
            <a:pPr lvl="1"/>
            <a:r>
              <a:rPr lang="en-US" sz="2600" u="sng" dirty="0" smtClean="0"/>
              <a:t>Goals</a:t>
            </a:r>
            <a:r>
              <a:rPr lang="en-US" sz="2600" dirty="0" smtClean="0"/>
              <a:t>: Position the Toolbox Project to (a) develop and test its approach in a specific context over time, and (b) aid partners to develop their collaborative capacity</a:t>
            </a:r>
          </a:p>
          <a:p>
            <a:pPr lvl="1"/>
            <a:r>
              <a:rPr lang="en-US" sz="2600" u="sng" dirty="0" smtClean="0"/>
              <a:t>Approach</a:t>
            </a:r>
            <a:r>
              <a:rPr lang="en-US" sz="2600" dirty="0" smtClean="0"/>
              <a:t>: </a:t>
            </a:r>
          </a:p>
          <a:p>
            <a:pPr lvl="2"/>
            <a:r>
              <a:rPr lang="en-US" sz="2200" dirty="0" smtClean="0"/>
              <a:t>Identify large projects that value interdisciplinary research and offer our services in a form that makes sense for the partner</a:t>
            </a:r>
          </a:p>
          <a:p>
            <a:pPr lvl="2"/>
            <a:r>
              <a:rPr lang="en-US" sz="2200" dirty="0" smtClean="0"/>
              <a:t>This has entailed developing new Toolbox instruments and workshop protocols</a:t>
            </a:r>
          </a:p>
          <a:p>
            <a:pPr lvl="1"/>
            <a:r>
              <a:rPr lang="en-US" sz="2600" u="sng" dirty="0" smtClean="0"/>
              <a:t>Partners</a:t>
            </a:r>
            <a:r>
              <a:rPr lang="en-US" sz="2600" dirty="0" smtClean="0"/>
              <a:t>: BEACON (NSF), ITHS (NIH), NWCSC (Interior), REACCH (USDA), GLEON (NSF), </a:t>
            </a:r>
            <a:r>
              <a:rPr lang="en-US" sz="2600" dirty="0" err="1" smtClean="0"/>
              <a:t>SCRiM</a:t>
            </a:r>
            <a:r>
              <a:rPr lang="en-US" sz="2600" dirty="0" smtClean="0"/>
              <a:t> (NSF), </a:t>
            </a:r>
            <a:r>
              <a:rPr lang="en-US" sz="2600" dirty="0" err="1" smtClean="0"/>
              <a:t>AgBioResearch</a:t>
            </a:r>
            <a:r>
              <a:rPr lang="en-US" sz="2600" dirty="0" smtClean="0"/>
              <a:t> (USDA), various IGERTs (NSF)</a:t>
            </a:r>
            <a:endParaRPr lang="en-US" sz="2600" u="sng" dirty="0"/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Where Are We Going?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3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9634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Content Placeholder 8"/>
          <p:cNvSpPr>
            <a:spLocks noGrp="1"/>
          </p:cNvSpPr>
          <p:nvPr>
            <p:ph idx="1"/>
          </p:nvPr>
        </p:nvSpPr>
        <p:spPr>
          <a:xfrm>
            <a:off x="266701" y="935039"/>
            <a:ext cx="5454420" cy="344506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rgbClr val="6A6D3C"/>
                </a:solidFill>
              </a:rPr>
              <a:t>One Size Doesn’t Fit All</a:t>
            </a:r>
            <a:endParaRPr lang="en-US" b="1" dirty="0">
              <a:solidFill>
                <a:srgbClr val="6A6D3C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dirty="0" smtClean="0"/>
              <a:t>We began thinking that we could develop one approach to rule them all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We </a:t>
            </a:r>
            <a:r>
              <a:rPr lang="en-US" dirty="0" smtClean="0"/>
              <a:t>have realized that </a:t>
            </a:r>
            <a:r>
              <a:rPr lang="en-US" dirty="0"/>
              <a:t>this </a:t>
            </a:r>
            <a:r>
              <a:rPr lang="en-US" dirty="0" smtClean="0"/>
              <a:t>is not </a:t>
            </a:r>
            <a:r>
              <a:rPr lang="en-US" dirty="0"/>
              <a:t>going to </a:t>
            </a:r>
            <a:r>
              <a:rPr lang="en-US" dirty="0" smtClean="0"/>
              <a:t>work</a:t>
            </a:r>
            <a:endParaRPr lang="en-US" dirty="0"/>
          </a:p>
        </p:txBody>
      </p:sp>
      <p:pic>
        <p:nvPicPr>
          <p:cNvPr id="2" name="Picture 1" descr="Rin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121" y="1312068"/>
            <a:ext cx="3060700" cy="2654300"/>
          </a:xfrm>
          <a:prstGeom prst="rect">
            <a:avLst/>
          </a:prstGeom>
        </p:spPr>
      </p:pic>
      <p:sp>
        <p:nvSpPr>
          <p:cNvPr id="8" name="Content Placeholder 8"/>
          <p:cNvSpPr txBox="1">
            <a:spLocks/>
          </p:cNvSpPr>
          <p:nvPr/>
        </p:nvSpPr>
        <p:spPr bwMode="auto">
          <a:xfrm>
            <a:off x="266702" y="4119621"/>
            <a:ext cx="8515120" cy="24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</a:pPr>
            <a:r>
              <a:rPr lang="en-US" dirty="0" smtClean="0"/>
              <a:t>Since late 2010 we have recognized the need to adjust the approach to suit partner needs </a:t>
            </a:r>
          </a:p>
          <a:p>
            <a:pPr lvl="1">
              <a:lnSpc>
                <a:spcPct val="110000"/>
              </a:lnSpc>
            </a:pPr>
            <a:r>
              <a:rPr lang="en-US" u="sng" dirty="0" smtClean="0"/>
              <a:t>Elements</a:t>
            </a:r>
            <a:r>
              <a:rPr lang="en-US" dirty="0" smtClean="0"/>
              <a:t>: instrument, workshop model, follow-up</a:t>
            </a:r>
            <a:endParaRPr lang="en-US" u="sng" dirty="0" smtClean="0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Where Are We Going?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06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9634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Content Placeholder 8"/>
          <p:cNvSpPr>
            <a:spLocks noGrp="1"/>
          </p:cNvSpPr>
          <p:nvPr>
            <p:ph idx="1"/>
          </p:nvPr>
        </p:nvSpPr>
        <p:spPr>
          <a:xfrm>
            <a:off x="266700" y="935039"/>
            <a:ext cx="8620125" cy="565308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rgbClr val="6A6D3C"/>
                </a:solidFill>
              </a:rPr>
              <a:t>A Few of the Adjustments</a:t>
            </a:r>
            <a:endParaRPr lang="en-US" b="1" dirty="0">
              <a:solidFill>
                <a:srgbClr val="6A6D3C"/>
              </a:solidFill>
            </a:endParaRPr>
          </a:p>
          <a:p>
            <a:pPr lvl="1"/>
            <a:r>
              <a:rPr lang="en-US" u="sng" dirty="0" smtClean="0"/>
              <a:t>Instrument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Bottom-up development with clients using this protocol: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Workshop</a:t>
            </a:r>
            <a:r>
              <a:rPr lang="en-US" dirty="0" smtClean="0"/>
              <a:t>: Intro + Full workshops, use of clickers</a:t>
            </a:r>
          </a:p>
          <a:p>
            <a:pPr lvl="1"/>
            <a:r>
              <a:rPr lang="en-US" u="sng" dirty="0" smtClean="0"/>
              <a:t>Follow-up</a:t>
            </a:r>
            <a:r>
              <a:rPr lang="en-US" dirty="0" smtClean="0"/>
              <a:t>: Executive report on-site, use of case studies to fix gains in specific context</a:t>
            </a:r>
            <a:endParaRPr lang="en-US" u="sng" dirty="0" smtClean="0"/>
          </a:p>
          <a:p>
            <a:pPr marL="914400" lvl="2" indent="0">
              <a:lnSpc>
                <a:spcPct val="110000"/>
              </a:lnSpc>
              <a:buNone/>
            </a:pP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73657" y="2584157"/>
            <a:ext cx="8816071" cy="1879583"/>
            <a:chOff x="162389" y="3825943"/>
            <a:chExt cx="8981611" cy="2161352"/>
          </a:xfrm>
        </p:grpSpPr>
        <p:grpSp>
          <p:nvGrpSpPr>
            <p:cNvPr id="9" name="Group 8"/>
            <p:cNvGrpSpPr/>
            <p:nvPr/>
          </p:nvGrpSpPr>
          <p:grpSpPr>
            <a:xfrm>
              <a:off x="162389" y="3825943"/>
              <a:ext cx="8981611" cy="2161352"/>
              <a:chOff x="-976041" y="1600201"/>
              <a:chExt cx="8062583" cy="2256748"/>
            </a:xfrm>
          </p:grpSpPr>
          <p:sp>
            <p:nvSpPr>
              <p:cNvPr id="12" name="Text Box 2"/>
              <p:cNvSpPr txBox="1"/>
              <p:nvPr/>
            </p:nvSpPr>
            <p:spPr>
              <a:xfrm>
                <a:off x="-976041" y="2007021"/>
                <a:ext cx="1009628" cy="685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Cambria"/>
                    <a:cs typeface="Times New Roman"/>
                  </a:rPr>
                  <a:t>Discussion with partner leads about priorities and emphasis</a:t>
                </a:r>
              </a:p>
            </p:txBody>
          </p:sp>
          <p:sp>
            <p:nvSpPr>
              <p:cNvPr id="13" name="Text Box 3"/>
              <p:cNvSpPr txBox="1"/>
              <p:nvPr/>
            </p:nvSpPr>
            <p:spPr>
              <a:xfrm>
                <a:off x="502573" y="1600201"/>
                <a:ext cx="1009628" cy="685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Cambria"/>
                    <a:cs typeface="Times New Roman"/>
                  </a:rPr>
                  <a:t>Data gathering from relevant literature</a:t>
                </a:r>
              </a:p>
            </p:txBody>
          </p:sp>
          <p:sp>
            <p:nvSpPr>
              <p:cNvPr id="14" name="Text Box 4"/>
              <p:cNvSpPr txBox="1"/>
              <p:nvPr/>
            </p:nvSpPr>
            <p:spPr>
              <a:xfrm>
                <a:off x="502573" y="3171149"/>
                <a:ext cx="1009628" cy="685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Cambria"/>
                    <a:cs typeface="Times New Roman"/>
                  </a:rPr>
                  <a:t>Data gathering from partner </a:t>
                </a:r>
                <a:r>
                  <a:rPr lang="en-US" sz="1200" dirty="0" smtClean="0">
                    <a:effectLst/>
                    <a:latin typeface="Times New Roman"/>
                    <a:ea typeface="Cambria"/>
                    <a:cs typeface="Times New Roman"/>
                  </a:rPr>
                  <a:t>community</a:t>
                </a:r>
                <a:endParaRPr lang="en-US" sz="1200" dirty="0">
                  <a:effectLst/>
                  <a:latin typeface="Times New Roman"/>
                  <a:ea typeface="Cambria"/>
                  <a:cs typeface="Times New Roman"/>
                </a:endParaRPr>
              </a:p>
            </p:txBody>
          </p:sp>
          <p:sp>
            <p:nvSpPr>
              <p:cNvPr id="15" name="Text Box 5"/>
              <p:cNvSpPr txBox="1"/>
              <p:nvPr/>
            </p:nvSpPr>
            <p:spPr>
              <a:xfrm>
                <a:off x="2171700" y="2276225"/>
                <a:ext cx="101089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Cambria"/>
                    <a:cs typeface="Times New Roman"/>
                  </a:rPr>
                  <a:t>Analysis of gathered data</a:t>
                </a:r>
              </a:p>
            </p:txBody>
          </p:sp>
          <p:sp>
            <p:nvSpPr>
              <p:cNvPr id="16" name="Text Box 6"/>
              <p:cNvSpPr txBox="1"/>
              <p:nvPr/>
            </p:nvSpPr>
            <p:spPr>
              <a:xfrm>
                <a:off x="3383279" y="2007021"/>
                <a:ext cx="1009628" cy="685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Cambria"/>
                    <a:cs typeface="Times New Roman"/>
                  </a:rPr>
                  <a:t>Development of module themes and statement language</a:t>
                </a:r>
              </a:p>
            </p:txBody>
          </p:sp>
          <p:sp>
            <p:nvSpPr>
              <p:cNvPr id="17" name="Text Box 7"/>
              <p:cNvSpPr txBox="1"/>
              <p:nvPr/>
            </p:nvSpPr>
            <p:spPr>
              <a:xfrm>
                <a:off x="4996030" y="1987807"/>
                <a:ext cx="1009628" cy="685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Cambria"/>
                    <a:cs typeface="Times New Roman"/>
                  </a:rPr>
                  <a:t>Review and revision of themes and statement language </a:t>
                </a:r>
              </a:p>
            </p:txBody>
          </p:sp>
          <p:sp>
            <p:nvSpPr>
              <p:cNvPr id="18" name="Text Box 9"/>
              <p:cNvSpPr txBox="1"/>
              <p:nvPr/>
            </p:nvSpPr>
            <p:spPr>
              <a:xfrm>
                <a:off x="6076914" y="2159865"/>
                <a:ext cx="1009628" cy="5611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Cambria"/>
                    <a:cs typeface="Times New Roman"/>
                  </a:rPr>
                  <a:t>Pilot test of new Toolbox language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V="1">
                <a:off x="-22836" y="2159865"/>
                <a:ext cx="525408" cy="381678"/>
              </a:xfrm>
              <a:prstGeom prst="straightConnector1">
                <a:avLst/>
              </a:prstGeom>
              <a:ln w="60325">
                <a:solidFill>
                  <a:schemeClr val="tx1"/>
                </a:solidFill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5823986" y="2510980"/>
                <a:ext cx="305688" cy="0"/>
              </a:xfrm>
              <a:prstGeom prst="straightConnector1">
                <a:avLst/>
              </a:prstGeom>
              <a:ln w="63500">
                <a:solidFill>
                  <a:schemeClr val="tx1"/>
                </a:solidFill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Curved Right Arrow 20"/>
              <p:cNvSpPr/>
              <p:nvPr/>
            </p:nvSpPr>
            <p:spPr>
              <a:xfrm>
                <a:off x="4392907" y="2301949"/>
                <a:ext cx="274320" cy="457200"/>
              </a:xfrm>
              <a:prstGeom prst="curvedRightArrow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" name="Curved Right Arrow 21"/>
              <p:cNvSpPr/>
              <p:nvPr/>
            </p:nvSpPr>
            <p:spPr>
              <a:xfrm rot="10800000">
                <a:off x="4721710" y="2278269"/>
                <a:ext cx="274320" cy="457200"/>
              </a:xfrm>
              <a:prstGeom prst="curvedRightArrow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>
                <a:off x="-22836" y="2759148"/>
                <a:ext cx="525408" cy="382283"/>
              </a:xfrm>
              <a:prstGeom prst="straightConnector1">
                <a:avLst/>
              </a:prstGeom>
              <a:ln w="60325">
                <a:solidFill>
                  <a:schemeClr val="tx1"/>
                </a:solidFill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1512200" y="2159865"/>
                <a:ext cx="525408" cy="381678"/>
              </a:xfrm>
              <a:prstGeom prst="straightConnector1">
                <a:avLst/>
              </a:prstGeom>
              <a:ln w="60325">
                <a:solidFill>
                  <a:schemeClr val="tx1"/>
                </a:solidFill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1512200" y="2720968"/>
                <a:ext cx="525408" cy="381678"/>
              </a:xfrm>
              <a:prstGeom prst="straightConnector1">
                <a:avLst/>
              </a:prstGeom>
              <a:ln w="60325">
                <a:solidFill>
                  <a:schemeClr val="tx1"/>
                </a:solidFill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Arrow Connector 10"/>
            <p:cNvCxnSpPr/>
            <p:nvPr/>
          </p:nvCxnSpPr>
          <p:spPr>
            <a:xfrm>
              <a:off x="4656515" y="4720887"/>
              <a:ext cx="340532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Where Are We Going?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7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07" name="Picture 7"/>
          <p:cNvPicPr>
            <a:picLocks noChangeAspect="1"/>
          </p:cNvPicPr>
          <p:nvPr/>
        </p:nvPicPr>
        <p:blipFill>
          <a:blip r:embed="rId3"/>
          <a:srcRect r="2182"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12"/>
          <p:cNvSpPr>
            <a:spLocks noGrp="1"/>
          </p:cNvSpPr>
          <p:nvPr>
            <p:ph idx="1"/>
          </p:nvPr>
        </p:nvSpPr>
        <p:spPr>
          <a:xfrm>
            <a:off x="227924" y="1029062"/>
            <a:ext cx="8633854" cy="567371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6A6D3C"/>
                </a:solidFill>
              </a:rPr>
              <a:t>Open Questions</a:t>
            </a:r>
            <a:endParaRPr lang="en-US" dirty="0"/>
          </a:p>
          <a:p>
            <a:pPr lvl="1"/>
            <a:r>
              <a:rPr lang="en-US" dirty="0" smtClean="0"/>
              <a:t>Are there other ways of evaluating the data we have to yield insight into the effects Toolbox dialogue have on understanding?</a:t>
            </a:r>
          </a:p>
          <a:p>
            <a:pPr lvl="1"/>
            <a:r>
              <a:rPr lang="en-US" dirty="0" smtClean="0"/>
              <a:t>How might we evaluate the “leading idea” of the project, viz., that enhanced mutual understanding promotes enhanced communication about science?</a:t>
            </a:r>
          </a:p>
          <a:p>
            <a:pPr lvl="1"/>
            <a:r>
              <a:rPr lang="en-US" dirty="0" smtClean="0"/>
              <a:t>Are there any other “philosophical pulse” projects that we might get out of the data?</a:t>
            </a:r>
          </a:p>
          <a:p>
            <a:pPr lvl="1"/>
            <a:r>
              <a:rPr lang="en-US" dirty="0" smtClean="0"/>
              <a:t>Is there a testable relation to decision making?</a:t>
            </a:r>
          </a:p>
          <a:p>
            <a:pPr lvl="1"/>
            <a:r>
              <a:rPr lang="en-US" dirty="0" smtClean="0"/>
              <a:t>What of </a:t>
            </a:r>
            <a:r>
              <a:rPr lang="en-US" dirty="0" err="1" smtClean="0"/>
              <a:t>transdiscipinary</a:t>
            </a:r>
            <a:r>
              <a:rPr lang="en-US" dirty="0" smtClean="0"/>
              <a:t> deployments?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Where Are We Going?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73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07" name="Picture 7"/>
          <p:cNvPicPr>
            <a:picLocks noChangeAspect="1"/>
          </p:cNvPicPr>
          <p:nvPr/>
        </p:nvPicPr>
        <p:blipFill>
          <a:blip r:embed="rId3"/>
          <a:srcRect r="2182"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12"/>
          <p:cNvSpPr>
            <a:spLocks noGrp="1"/>
          </p:cNvSpPr>
          <p:nvPr>
            <p:ph idx="1"/>
          </p:nvPr>
        </p:nvSpPr>
        <p:spPr>
          <a:xfrm>
            <a:off x="227924" y="1029062"/>
            <a:ext cx="8633854" cy="567371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0000" dirty="0" smtClean="0"/>
              <a:t>?</a:t>
            </a:r>
            <a:endParaRPr lang="en-US" sz="30000" dirty="0" smtClean="0"/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Questions?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07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07" name="Picture 7"/>
          <p:cNvPicPr>
            <a:picLocks noChangeAspect="1"/>
          </p:cNvPicPr>
          <p:nvPr/>
        </p:nvPicPr>
        <p:blipFill>
          <a:blip r:embed="rId3"/>
          <a:srcRect r="2182"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5676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dirty="0" smtClean="0">
                <a:latin typeface="Calibri" charset="0"/>
              </a:rPr>
              <a:t>Outline</a:t>
            </a:r>
            <a:endParaRPr lang="en-US" sz="4000" dirty="0">
              <a:latin typeface="Calibri" charset="0"/>
            </a:endParaRPr>
          </a:p>
        </p:txBody>
      </p:sp>
      <p:sp>
        <p:nvSpPr>
          <p:cNvPr id="9" name="Content Placeholder 12"/>
          <p:cNvSpPr>
            <a:spLocks noGrp="1"/>
          </p:cNvSpPr>
          <p:nvPr>
            <p:ph idx="1"/>
          </p:nvPr>
        </p:nvSpPr>
        <p:spPr>
          <a:xfrm>
            <a:off x="457200" y="971549"/>
            <a:ext cx="8229600" cy="560453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6A6D3C"/>
                </a:solidFill>
              </a:rPr>
              <a:t>What Have We Done?</a:t>
            </a:r>
          </a:p>
          <a:p>
            <a:r>
              <a:rPr lang="en-US" sz="2800" b="1" dirty="0" smtClean="0">
                <a:solidFill>
                  <a:srgbClr val="6A6D3C"/>
                </a:solidFill>
              </a:rPr>
              <a:t>What Do We Know?</a:t>
            </a:r>
          </a:p>
          <a:p>
            <a:r>
              <a:rPr lang="en-US" sz="2800" b="1" dirty="0" smtClean="0">
                <a:solidFill>
                  <a:srgbClr val="6A6D3C"/>
                </a:solidFill>
              </a:rPr>
              <a:t>Where Are We Going?</a:t>
            </a:r>
          </a:p>
        </p:txBody>
      </p:sp>
    </p:spTree>
    <p:extLst>
      <p:ext uri="{BB962C8B-B14F-4D97-AF65-F5344CB8AC3E}">
        <p14:creationId xmlns:p14="http://schemas.microsoft.com/office/powerpoint/2010/main" val="754363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07" name="Picture 7"/>
          <p:cNvPicPr>
            <a:picLocks noChangeAspect="1"/>
          </p:cNvPicPr>
          <p:nvPr/>
        </p:nvPicPr>
        <p:blipFill>
          <a:blip r:embed="rId3"/>
          <a:srcRect r="2182"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12"/>
          <p:cNvSpPr>
            <a:spLocks noGrp="1"/>
          </p:cNvSpPr>
          <p:nvPr>
            <p:ph idx="1"/>
          </p:nvPr>
        </p:nvSpPr>
        <p:spPr>
          <a:xfrm>
            <a:off x="227923" y="819708"/>
            <a:ext cx="8800947" cy="5486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6A6D3C"/>
                </a:solidFill>
              </a:rPr>
              <a:t>Executive Summary</a:t>
            </a:r>
            <a:endParaRPr lang="en-US" dirty="0"/>
          </a:p>
          <a:p>
            <a:pPr lvl="1"/>
            <a:r>
              <a:rPr lang="en-US" dirty="0" smtClean="0"/>
              <a:t>Communication </a:t>
            </a:r>
            <a:r>
              <a:rPr lang="en-US" dirty="0"/>
              <a:t>i</a:t>
            </a:r>
            <a:r>
              <a:rPr lang="en-US" dirty="0" smtClean="0"/>
              <a:t>s a key challenge to building interdisciplinary research capacity</a:t>
            </a:r>
          </a:p>
          <a:p>
            <a:pPr lvl="1"/>
            <a:r>
              <a:rPr lang="en-US" dirty="0" smtClean="0"/>
              <a:t>The Toolbox approach aims to enhance communication </a:t>
            </a:r>
            <a:endParaRPr lang="en-US" dirty="0" smtClean="0"/>
          </a:p>
          <a:p>
            <a:pPr lvl="2"/>
            <a:r>
              <a:rPr lang="en-US" dirty="0" smtClean="0"/>
              <a:t>We </a:t>
            </a:r>
            <a:r>
              <a:rPr lang="en-US" dirty="0" smtClean="0"/>
              <a:t>run workshops that involve philosophically structured dialogue among collaborators </a:t>
            </a:r>
          </a:p>
          <a:p>
            <a:pPr lvl="2"/>
            <a:r>
              <a:rPr lang="en-US" dirty="0" smtClean="0"/>
              <a:t>Workshop goals are greater self- and mutual understanding, and through that, enhanced communication</a:t>
            </a:r>
          </a:p>
          <a:p>
            <a:pPr lvl="1"/>
            <a:r>
              <a:rPr lang="en-US" dirty="0" smtClean="0"/>
              <a:t>We work with partners to develop structured dialogue that addresses their specific concerns</a:t>
            </a:r>
          </a:p>
          <a:p>
            <a:pPr lvl="1"/>
            <a:endParaRPr lang="en-US" dirty="0"/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What Have We Done?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388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6082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Content Placeholder 8"/>
          <p:cNvSpPr>
            <a:spLocks noGrp="1"/>
          </p:cNvSpPr>
          <p:nvPr>
            <p:ph idx="1"/>
          </p:nvPr>
        </p:nvSpPr>
        <p:spPr>
          <a:xfrm>
            <a:off x="272151" y="921714"/>
            <a:ext cx="8614674" cy="557127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6A6D3C"/>
                </a:solidFill>
              </a:rPr>
              <a:t>Better Science through Philosophy</a:t>
            </a:r>
            <a:endParaRPr lang="en-US" sz="1400" u="sng" dirty="0" smtClean="0"/>
          </a:p>
          <a:p>
            <a:pPr lvl="1"/>
            <a:r>
              <a:rPr lang="en-US" u="sng" dirty="0" smtClean="0"/>
              <a:t>Leading Idea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 smtClean="0"/>
          </a:p>
          <a:p>
            <a:pPr lvl="1" algn="ctr">
              <a:buFont typeface="Arial" charset="0"/>
              <a:buNone/>
            </a:pPr>
            <a:r>
              <a:rPr lang="en-US" i="1" dirty="0" smtClean="0"/>
              <a:t>Enhanced understanding </a:t>
            </a:r>
            <a:r>
              <a:rPr lang="en-US" i="1" dirty="0" smtClean="0">
                <a:sym typeface="Wingdings" pitchFamily="2" charset="2"/>
              </a:rPr>
              <a:t> Enhanced communication</a:t>
            </a:r>
            <a:r>
              <a:rPr lang="en-US" sz="2200" dirty="0" smtClean="0">
                <a:sym typeface="Wingdings" pitchFamily="2" charset="2"/>
              </a:rPr>
              <a:t/>
            </a:r>
            <a:br>
              <a:rPr lang="en-US" sz="2200" dirty="0" smtClean="0">
                <a:sym typeface="Wingdings" pitchFamily="2" charset="2"/>
              </a:rPr>
            </a:br>
            <a:endParaRPr lang="en-US" sz="2200" dirty="0" smtClean="0">
              <a:sym typeface="Wingdings" pitchFamily="2" charset="2"/>
            </a:endParaRPr>
          </a:p>
          <a:p>
            <a:pPr lvl="1"/>
            <a:r>
              <a:rPr lang="en-US" sz="2600" dirty="0" smtClean="0"/>
              <a:t>One can enhance understanding by using </a:t>
            </a:r>
            <a:r>
              <a:rPr lang="en-US" sz="2600" i="1" dirty="0" smtClean="0"/>
              <a:t>philosophy</a:t>
            </a:r>
            <a:r>
              <a:rPr lang="en-US" sz="2600" dirty="0" smtClean="0"/>
              <a:t> to frame reflection on research assumptions</a:t>
            </a:r>
            <a:endParaRPr lang="en-US" sz="2600" i="1" dirty="0" smtClean="0"/>
          </a:p>
          <a:p>
            <a:pPr lvl="2"/>
            <a:r>
              <a:rPr lang="en-US" sz="2200" i="1" dirty="0" smtClean="0">
                <a:ea typeface="ＭＳ Ｐゴシック"/>
                <a:cs typeface="ＭＳ Ｐゴシック"/>
              </a:rPr>
              <a:t>Concepts: </a:t>
            </a:r>
            <a:r>
              <a:rPr lang="en-US" sz="2200" dirty="0" smtClean="0">
                <a:ea typeface="ＭＳ Ｐゴシック"/>
                <a:cs typeface="ＭＳ Ｐゴシック"/>
              </a:rPr>
              <a:t>Philosophy systematically reveals these assumptions</a:t>
            </a:r>
          </a:p>
          <a:p>
            <a:pPr lvl="2"/>
            <a:r>
              <a:rPr lang="en-US" sz="2200" i="1" dirty="0" smtClean="0">
                <a:ea typeface="ＭＳ Ｐゴシック"/>
                <a:cs typeface="ＭＳ Ｐゴシック"/>
              </a:rPr>
              <a:t>Methods: </a:t>
            </a:r>
            <a:r>
              <a:rPr lang="en-US" sz="2200" dirty="0" smtClean="0">
                <a:ea typeface="ＭＳ Ｐゴシック"/>
                <a:cs typeface="ＭＳ Ｐゴシック"/>
              </a:rPr>
              <a:t>Philosophy provides abstract common ground for dialogue about these assumptions</a:t>
            </a:r>
          </a:p>
          <a:p>
            <a:pPr lvl="1"/>
            <a:r>
              <a:rPr lang="en-US" sz="2600" u="sng" dirty="0"/>
              <a:t>The Goal</a:t>
            </a:r>
            <a:r>
              <a:rPr lang="en-US" sz="2600" dirty="0"/>
              <a:t>: Enhance communication and increase collaborative capacity by reducing the amount “lost in translation</a:t>
            </a:r>
            <a:r>
              <a:rPr lang="en-US" sz="2600" dirty="0" smtClean="0"/>
              <a:t>” across knowledge cultures</a:t>
            </a:r>
            <a:endParaRPr lang="en-US" sz="2600" u="sng" dirty="0"/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What Have We Done?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6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435" name="Picture 7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Content Placeholder 8"/>
          <p:cNvSpPr>
            <a:spLocks noGrp="1"/>
          </p:cNvSpPr>
          <p:nvPr>
            <p:ph idx="1"/>
          </p:nvPr>
        </p:nvSpPr>
        <p:spPr>
          <a:xfrm>
            <a:off x="295562" y="904443"/>
            <a:ext cx="8458200" cy="5078413"/>
          </a:xfrm>
        </p:spPr>
        <p:txBody>
          <a:bodyPr/>
          <a:lstStyle/>
          <a:p>
            <a:pPr eaLnBrk="1" hangingPunct="1">
              <a:buNone/>
            </a:pPr>
            <a:r>
              <a:rPr lang="en-US" b="1" dirty="0" smtClean="0">
                <a:solidFill>
                  <a:srgbClr val="6A6D3C"/>
                </a:solidFill>
              </a:rPr>
              <a:t>An Instrument and a Workshop</a:t>
            </a:r>
          </a:p>
          <a:p>
            <a:pPr eaLnBrk="1" hangingPunct="1"/>
            <a:r>
              <a:rPr lang="en-US" sz="2400" u="sng" dirty="0" smtClean="0"/>
              <a:t>The Toolbox Instrument</a:t>
            </a:r>
          </a:p>
          <a:p>
            <a:pPr lvl="1" eaLnBrk="1" hangingPunct="1"/>
            <a:r>
              <a:rPr lang="en-US" sz="2000" dirty="0" smtClean="0"/>
              <a:t>A set of modules containing conceptual prompts that reveal fundamental research and practice assumptions</a:t>
            </a:r>
          </a:p>
          <a:p>
            <a:pPr lvl="1" eaLnBrk="1" hangingPunct="1"/>
            <a:r>
              <a:rPr lang="en-US" sz="2000" dirty="0" smtClean="0"/>
              <a:t>They address </a:t>
            </a:r>
            <a:r>
              <a:rPr lang="en-US" sz="2000" dirty="0" smtClean="0"/>
              <a:t>epistemic, </a:t>
            </a:r>
            <a:r>
              <a:rPr lang="en-US" sz="2000" dirty="0" smtClean="0"/>
              <a:t>metaphysical, and evaluative dimensions</a:t>
            </a:r>
          </a:p>
          <a:p>
            <a:pPr lvl="1" eaLnBrk="1" hangingPunct="1"/>
            <a:r>
              <a:rPr lang="en-US" sz="2000" dirty="0" smtClean="0"/>
              <a:t>E.g.: “Scientific research must be hypothesis driven”</a:t>
            </a:r>
          </a:p>
          <a:p>
            <a:pPr eaLnBrk="1" hangingPunct="1"/>
            <a:r>
              <a:rPr lang="en-US" sz="2400" u="sng" dirty="0" smtClean="0"/>
              <a:t>The Toolbox Workshop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4" cstate="screen">
            <a:lum bright="30000" contrast="38000"/>
          </a:blip>
          <a:srcRect/>
          <a:stretch>
            <a:fillRect/>
          </a:stretch>
        </p:blipFill>
        <p:spPr bwMode="auto">
          <a:xfrm>
            <a:off x="4344793" y="3601650"/>
            <a:ext cx="3982685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99873" y="3692528"/>
            <a:ext cx="4130675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5338" lvl="1" indent="-338138">
              <a:buFont typeface="Arial" pitchFamily="34" charset="0"/>
              <a:buChar char="–"/>
              <a:defRPr/>
            </a:pPr>
            <a:r>
              <a:rPr lang="en-US" sz="2000" dirty="0" smtClean="0">
                <a:latin typeface="+mn-lt"/>
              </a:rPr>
              <a:t>Begins and ends with participants scoring the Toolbox</a:t>
            </a:r>
            <a:endParaRPr lang="en-US" sz="2000" dirty="0">
              <a:latin typeface="+mn-lt"/>
            </a:endParaRPr>
          </a:p>
          <a:p>
            <a:pPr marL="800100" lvl="1" indent="-342900">
              <a:buFont typeface="Arial" pitchFamily="34" charset="0"/>
              <a:buChar char="–"/>
              <a:defRPr/>
            </a:pPr>
            <a:r>
              <a:rPr lang="en-US" sz="2000" dirty="0" smtClean="0">
                <a:latin typeface="+mn-lt"/>
              </a:rPr>
              <a:t>2 hour dialogue about research assumptions structured by the Toolbox</a:t>
            </a:r>
          </a:p>
          <a:p>
            <a:pPr marL="800100" lvl="1" indent="-342900">
              <a:buFont typeface="Arial" pitchFamily="34" charset="0"/>
              <a:buChar char="–"/>
              <a:defRPr/>
            </a:pPr>
            <a:r>
              <a:rPr lang="en-US" sz="2000" dirty="0" smtClean="0">
                <a:latin typeface="+mn-lt"/>
              </a:rPr>
              <a:t>Various </a:t>
            </a:r>
            <a:r>
              <a:rPr lang="en-US" sz="2000" dirty="0" smtClean="0">
                <a:latin typeface="+mn-lt"/>
              </a:rPr>
              <a:t>follow-up </a:t>
            </a:r>
            <a:r>
              <a:rPr lang="en-US" sz="2000" dirty="0" smtClean="0">
                <a:latin typeface="+mn-lt"/>
              </a:rPr>
              <a:t>data collected</a:t>
            </a:r>
            <a:endParaRPr lang="en-US" sz="2000" dirty="0">
              <a:latin typeface="+mn-lt"/>
            </a:endParaRPr>
          </a:p>
          <a:p>
            <a:pPr>
              <a:defRPr/>
            </a:pPr>
            <a:endParaRPr lang="en-US" sz="2400" dirty="0"/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What Have We Done?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61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034" name="Picture 7"/>
          <p:cNvPicPr>
            <a:picLocks noChangeAspect="1"/>
          </p:cNvPicPr>
          <p:nvPr/>
        </p:nvPicPr>
        <p:blipFill>
          <a:blip r:embed="rId3"/>
          <a:srcRect r="2182"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Content Placeholder 12"/>
          <p:cNvSpPr>
            <a:spLocks noGrp="1"/>
          </p:cNvSpPr>
          <p:nvPr>
            <p:ph idx="1"/>
          </p:nvPr>
        </p:nvSpPr>
        <p:spPr>
          <a:xfrm>
            <a:off x="266700" y="871808"/>
            <a:ext cx="84201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b="1" dirty="0" smtClean="0">
                <a:solidFill>
                  <a:srgbClr val="6A6D3C"/>
                </a:solidFill>
              </a:rPr>
              <a:t>A History 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Motivated by graduate students in a team-based Integrative Graduate Education and Research Traineeship (IGERT) project at U. Idaho (UI)</a:t>
            </a:r>
          </a:p>
          <a:p>
            <a:pPr lvl="2">
              <a:lnSpc>
                <a:spcPct val="110000"/>
              </a:lnSpc>
            </a:pPr>
            <a:r>
              <a:rPr lang="en-US" sz="2200" dirty="0" smtClean="0"/>
              <a:t>2005 seminar, “Philosophical Issues in Interdisciplinary Research”, co-taught by Eigenbrode and O’Rourke</a:t>
            </a:r>
          </a:p>
          <a:p>
            <a:pPr lvl="2">
              <a:lnSpc>
                <a:spcPct val="110000"/>
              </a:lnSpc>
            </a:pPr>
            <a:r>
              <a:rPr lang="en-US" sz="2200" dirty="0" smtClean="0"/>
              <a:t>Led to Eigenbrode et al. (2007) </a:t>
            </a:r>
            <a:r>
              <a:rPr lang="en-US" sz="2200" dirty="0"/>
              <a:t>Employing philosophical dialogue in collaborative science. </a:t>
            </a:r>
            <a:r>
              <a:rPr lang="en-US" sz="2200" i="1" dirty="0" err="1"/>
              <a:t>BioScience</a:t>
            </a:r>
            <a:r>
              <a:rPr lang="en-US" sz="2200" i="1" dirty="0"/>
              <a:t> </a:t>
            </a:r>
            <a:r>
              <a:rPr lang="en-US" sz="2200" dirty="0"/>
              <a:t>57: 55­64.</a:t>
            </a:r>
            <a:endParaRPr lang="en-US" sz="2200" dirty="0" smtClean="0"/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Development of dialogue-based workshops funded by  UI and NSF (SES-0823058, 2008; </a:t>
            </a:r>
            <a:r>
              <a:rPr lang="en-US" sz="2600" dirty="0"/>
              <a:t>SBE-</a:t>
            </a:r>
            <a:r>
              <a:rPr lang="en-US" sz="2600" dirty="0" smtClean="0"/>
              <a:t>1338614, 2013)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We have conducted 127 workshops around the world involving over 1200 participants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What Have We Done?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79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6082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Content Placeholder 8"/>
          <p:cNvSpPr>
            <a:spLocks noGrp="1"/>
          </p:cNvSpPr>
          <p:nvPr>
            <p:ph idx="1"/>
          </p:nvPr>
        </p:nvSpPr>
        <p:spPr>
          <a:xfrm>
            <a:off x="272151" y="921714"/>
            <a:ext cx="8614674" cy="557127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6A6D3C"/>
                </a:solidFill>
              </a:rPr>
              <a:t>Assessing Toolbox Interventions</a:t>
            </a:r>
            <a:endParaRPr lang="en-US" sz="1400" u="sng" dirty="0" smtClean="0"/>
          </a:p>
          <a:p>
            <a:pPr lvl="1"/>
            <a:r>
              <a:rPr lang="en-US" sz="2600" u="sng" dirty="0" smtClean="0"/>
              <a:t>Goal</a:t>
            </a:r>
            <a:r>
              <a:rPr lang="en-US" sz="2600" dirty="0" smtClean="0"/>
              <a:t>: use various data – e.g., Likert responses, workshop transcripts, post-workshop surveys – to determine whether Toolbox enhance mutual and self-understanding of philosophical assumptions about scientific practice</a:t>
            </a:r>
            <a:endParaRPr lang="en-US" sz="2200" dirty="0" smtClean="0">
              <a:sym typeface="Wingdings" pitchFamily="2" charset="2"/>
            </a:endParaRPr>
          </a:p>
          <a:p>
            <a:pPr lvl="1"/>
            <a:r>
              <a:rPr lang="en-US" sz="2600" u="sng" dirty="0" smtClean="0"/>
              <a:t>Two examples</a:t>
            </a:r>
            <a:r>
              <a:rPr lang="en-US" sz="2600" dirty="0" smtClean="0"/>
              <a:t>:</a:t>
            </a:r>
            <a:endParaRPr lang="en-US" sz="2600" u="sng" dirty="0" smtClean="0"/>
          </a:p>
          <a:p>
            <a:pPr lvl="2"/>
            <a:r>
              <a:rPr lang="en-US" sz="2200" dirty="0" smtClean="0">
                <a:ea typeface="ＭＳ Ｐゴシック"/>
                <a:cs typeface="ＭＳ Ｐゴシック"/>
              </a:rPr>
              <a:t>Analysis of post-workshop surveys (e.g., </a:t>
            </a:r>
            <a:r>
              <a:rPr lang="en-US" sz="2200" dirty="0" err="1" smtClean="0">
                <a:ea typeface="ＭＳ Ｐゴシック"/>
                <a:cs typeface="ＭＳ Ｐゴシック"/>
              </a:rPr>
              <a:t>Schnapp</a:t>
            </a:r>
            <a:r>
              <a:rPr lang="en-US" sz="2200" dirty="0" smtClean="0">
                <a:ea typeface="ＭＳ Ｐゴシック"/>
                <a:cs typeface="ＭＳ Ｐゴシック"/>
              </a:rPr>
              <a:t> et al., 2012)</a:t>
            </a:r>
          </a:p>
          <a:p>
            <a:pPr lvl="2"/>
            <a:r>
              <a:rPr lang="en-US" sz="2200" dirty="0" smtClean="0">
                <a:ea typeface="ＭＳ Ｐゴシック"/>
                <a:cs typeface="ＭＳ Ｐゴシック"/>
              </a:rPr>
              <a:t>Analysis of transcript and Likert data (e.g., Outcomes)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What Do We Know?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Picture 7"/>
          <p:cNvPicPr>
            <a:picLocks noChangeAspect="1"/>
          </p:cNvPicPr>
          <p:nvPr/>
        </p:nvPicPr>
        <p:blipFill>
          <a:blip r:embed="rId4"/>
          <a:srcRect r="2182"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Content Placeholder 12"/>
          <p:cNvSpPr>
            <a:spLocks noGrp="1"/>
          </p:cNvSpPr>
          <p:nvPr>
            <p:ph idx="1"/>
          </p:nvPr>
        </p:nvSpPr>
        <p:spPr>
          <a:xfrm>
            <a:off x="255588" y="882146"/>
            <a:ext cx="8737600" cy="5486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 smtClean="0">
                <a:solidFill>
                  <a:srgbClr val="6A6D3C"/>
                </a:solidFill>
              </a:rPr>
              <a:t>Evidence of Impact – Post-Workshop Surveys</a:t>
            </a:r>
            <a:endParaRPr lang="en-US" sz="2400" dirty="0" smtClean="0"/>
          </a:p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rgbClr val="6A6D3C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654128"/>
              </p:ext>
            </p:extLst>
          </p:nvPr>
        </p:nvGraphicFramePr>
        <p:xfrm>
          <a:off x="1073150" y="1566815"/>
          <a:ext cx="8383588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5" imgW="6985080" imgH="3273120" progId="Word.Document.12">
                  <p:embed/>
                </p:oleObj>
              </mc:Choice>
              <mc:Fallback>
                <p:oleObj name="Document" r:id="rId5" imgW="6985080" imgH="327312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1566815"/>
                        <a:ext cx="8383588" cy="394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073150" y="5385579"/>
            <a:ext cx="7307263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98513" indent="-798513">
              <a:defRPr/>
            </a:pPr>
            <a:r>
              <a:rPr lang="en-US" sz="1400" dirty="0">
                <a:latin typeface="+mn-lt"/>
              </a:rPr>
              <a:t>Table 1. STEM workshop participant assessments (n=139) of the impact of the Toolbox workshop (from </a:t>
            </a:r>
            <a:r>
              <a:rPr lang="en-US" sz="1400" dirty="0" err="1">
                <a:latin typeface="+mn-lt"/>
              </a:rPr>
              <a:t>Schnapp</a:t>
            </a:r>
            <a:r>
              <a:rPr lang="en-US" sz="1400" dirty="0">
                <a:latin typeface="+mn-lt"/>
              </a:rPr>
              <a:t> et al</a:t>
            </a:r>
            <a:r>
              <a:rPr lang="en-US" sz="1400" dirty="0" smtClean="0">
                <a:latin typeface="+mn-lt"/>
              </a:rPr>
              <a:t>. (2012) </a:t>
            </a:r>
            <a:r>
              <a:rPr lang="en-US" sz="1400" dirty="0">
                <a:latin typeface="+mn-lt"/>
              </a:rPr>
              <a:t>How to talk to strangers: Facilitating k</a:t>
            </a:r>
            <a:r>
              <a:rPr lang="en-US" sz="1400" dirty="0" smtClean="0">
                <a:latin typeface="+mn-lt"/>
              </a:rPr>
              <a:t>nowledge </a:t>
            </a:r>
            <a:r>
              <a:rPr lang="en-US" sz="1400" dirty="0">
                <a:latin typeface="+mn-lt"/>
              </a:rPr>
              <a:t>sharing within translational health teams with the Toolbox dialogue method. </a:t>
            </a:r>
            <a:r>
              <a:rPr lang="en-US" sz="1400" i="1" dirty="0">
                <a:latin typeface="+mn-lt"/>
              </a:rPr>
              <a:t>Translational Behavioral Medicine</a:t>
            </a:r>
            <a:r>
              <a:rPr lang="en-US" sz="1400" dirty="0">
                <a:latin typeface="+mn-lt"/>
              </a:rPr>
              <a:t>, </a:t>
            </a:r>
            <a:r>
              <a:rPr lang="fr-FR" sz="1400" dirty="0" smtClean="0">
                <a:latin typeface="+mn-lt"/>
              </a:rPr>
              <a:t>2(4): 469-479.)</a:t>
            </a:r>
            <a:endParaRPr lang="en-US" sz="1400" dirty="0">
              <a:latin typeface="+mn-lt"/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What Do We Know?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38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rot="10800000" flipV="1">
            <a:off x="0" y="785813"/>
            <a:ext cx="9207500" cy="0"/>
          </a:xfrm>
          <a:prstGeom prst="line">
            <a:avLst/>
          </a:prstGeom>
          <a:ln w="17780" cap="flat" cmpd="sng" algn="ctr">
            <a:solidFill>
              <a:srgbClr val="3F404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034" name="Picture 7"/>
          <p:cNvPicPr>
            <a:picLocks noChangeAspect="1"/>
          </p:cNvPicPr>
          <p:nvPr/>
        </p:nvPicPr>
        <p:blipFill>
          <a:blip r:embed="rId3"/>
          <a:srcRect r="2182"/>
          <a:stretch>
            <a:fillRect/>
          </a:stretch>
        </p:blipFill>
        <p:spPr bwMode="auto">
          <a:xfrm>
            <a:off x="5405438" y="0"/>
            <a:ext cx="3738562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Content Placeholder 12"/>
          <p:cNvSpPr>
            <a:spLocks noGrp="1"/>
          </p:cNvSpPr>
          <p:nvPr>
            <p:ph idx="1"/>
          </p:nvPr>
        </p:nvSpPr>
        <p:spPr>
          <a:xfrm>
            <a:off x="266700" y="788718"/>
            <a:ext cx="8420100" cy="5486400"/>
          </a:xfrm>
        </p:spPr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b="1" dirty="0" smtClean="0">
                <a:solidFill>
                  <a:srgbClr val="6A6D3C"/>
                </a:solidFill>
              </a:rPr>
              <a:t>Taking the “Philosophical Pulse” of Science</a:t>
            </a:r>
          </a:p>
          <a:p>
            <a:pPr lvl="1"/>
            <a:r>
              <a:rPr lang="en-US" sz="2600" u="sng" dirty="0" smtClean="0"/>
              <a:t>Goal</a:t>
            </a:r>
            <a:r>
              <a:rPr lang="en-US" sz="2600" dirty="0" smtClean="0"/>
              <a:t>: sketch an account of the attitudes that populate scientists’ research worldviews and how they vary (or don’t vary) across dimensions like gender and disciplinary background</a:t>
            </a:r>
          </a:p>
          <a:p>
            <a:pPr lvl="1"/>
            <a:r>
              <a:rPr lang="en-US" sz="2600" u="sng" dirty="0" smtClean="0"/>
              <a:t>Two examples</a:t>
            </a:r>
            <a:r>
              <a:rPr lang="en-US" sz="2600" dirty="0" smtClean="0"/>
              <a:t>:</a:t>
            </a:r>
          </a:p>
          <a:p>
            <a:pPr lvl="2"/>
            <a:r>
              <a:rPr lang="en-US" sz="2200" dirty="0" smtClean="0"/>
              <a:t>Analysis of prompts having to do with hypotheses in science (e.g., Donovan et al.)</a:t>
            </a:r>
          </a:p>
          <a:p>
            <a:pPr lvl="2"/>
            <a:r>
              <a:rPr lang="en-US" sz="2200" dirty="0" smtClean="0"/>
              <a:t>Analysis of various prompts having to do with values in science (e.g., Steel et al.)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66700" y="114300"/>
            <a:ext cx="6142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What Do We Know?</a:t>
            </a:r>
            <a:endParaRPr lang="en-US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839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10016</TotalTime>
  <Words>1334</Words>
  <Application>Microsoft Macintosh PowerPoint</Application>
  <PresentationFormat>On-screen Show (4:3)</PresentationFormat>
  <Paragraphs>133</Paragraphs>
  <Slides>17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Document</vt:lpstr>
      <vt:lpstr>Introducing the Toolbox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for Collaborating Across Disciplines</dc:title>
  <dc:creator>Michael O'Rourke</dc:creator>
  <cp:lastModifiedBy>Michael O'Rourke</cp:lastModifiedBy>
  <cp:revision>265</cp:revision>
  <cp:lastPrinted>2014-05-29T15:04:01Z</cp:lastPrinted>
  <dcterms:created xsi:type="dcterms:W3CDTF">2011-04-24T05:26:33Z</dcterms:created>
  <dcterms:modified xsi:type="dcterms:W3CDTF">2014-06-09T05:00:48Z</dcterms:modified>
</cp:coreProperties>
</file>