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56" r:id="rId4"/>
    <p:sldId id="283" r:id="rId5"/>
    <p:sldId id="311" r:id="rId6"/>
    <p:sldId id="318" r:id="rId7"/>
    <p:sldId id="297" r:id="rId8"/>
    <p:sldId id="312" r:id="rId9"/>
    <p:sldId id="293" r:id="rId10"/>
    <p:sldId id="306" r:id="rId11"/>
    <p:sldId id="319" r:id="rId12"/>
    <p:sldId id="320" r:id="rId13"/>
    <p:sldId id="317" r:id="rId14"/>
  </p:sldIdLst>
  <p:sldSz cx="9144000" cy="6858000" type="screen4x3"/>
  <p:notesSz cx="7099300" cy="102235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BA2B1E53-8FCA-4A3C-919A-CDF8F3FA8E18}" type="datetimeFigureOut">
              <a:rPr lang="nl-NL" smtClean="0"/>
              <a:pPr/>
              <a:t>11-6-2014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0ACC086A-90CB-47EA-B6BA-11C5DE1906D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58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380F6-888B-412D-AE0A-F7CB557CBD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380F6-888B-412D-AE0A-F7CB557CBD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71AC-6B0E-4FE6-A0F7-51E46FE6E9CC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BBB8-4C66-4849-9E7C-D0D3217CFB5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A769-4913-4E62-BA40-BDCAAEE9F2FA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BBB8-4C66-4849-9E7C-D0D3217CFB5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79A-C12B-436C-BF77-EA4297DA91BB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BBB8-4C66-4849-9E7C-D0D3217CFB5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FA0-ADEB-44A4-BD97-F8A03E5585B9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4330-2630-4E06-8180-D002E351177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82F4-FA5D-4513-9BE3-CCC9D19A8277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B31E-5A63-44D6-B93E-02187D076F1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E6695-4078-4ED2-BE56-83FECB0B474E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B31E-5A63-44D6-B93E-02187D076F1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522C-073E-4334-B37B-3820EEF566A6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B31E-5A63-44D6-B93E-02187D076F1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B0DF-9848-41D5-B384-5961B15D40AD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B31E-5A63-44D6-B93E-02187D076F1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FC8D-FD74-4A3E-BF2C-20C130AC9D67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B31E-5A63-44D6-B93E-02187D076F1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A25C-E7DE-4A14-8C9D-781B2EDFE2BB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B31E-5A63-44D6-B93E-02187D076F1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6AD9-5B9A-4840-B933-6FD88FDFDEE4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B31E-5A63-44D6-B93E-02187D076F1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E5DA-C5E8-429E-9AFE-4C81A3E2653C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BBB8-4C66-4849-9E7C-D0D3217CFB5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69F9-8D0A-42D1-986B-4DE904C86BE3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B31E-5A63-44D6-B93E-02187D076F1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ED8C-0488-45B0-AE04-046853F3167C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B31E-5A63-44D6-B93E-02187D076F1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4B8D-829B-42F7-8BB2-460783F34291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B31E-5A63-44D6-B93E-02187D076F1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F766-79D4-4ECE-861B-012700662F95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B31E-5A63-44D6-B93E-02187D076F1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17766" y="239270"/>
            <a:ext cx="7773293" cy="860721"/>
          </a:xfrm>
          <a:prstGeom prst="rect">
            <a:avLst/>
          </a:prstGeom>
        </p:spPr>
        <p:txBody>
          <a:bodyPr lIns="64291" tIns="32146" rIns="64291" bIns="32146"/>
          <a:lstStyle>
            <a:lvl1pPr algn="l">
              <a:defRPr sz="2500" b="1" i="0" baseline="0">
                <a:solidFill>
                  <a:schemeClr val="bg1">
                    <a:lumMod val="9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fr-FR" dirty="0" smtClean="0"/>
              <a:t>Cliquez pour modifier le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8397" y="1859451"/>
            <a:ext cx="6400354" cy="1752451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17766" y="6264315"/>
            <a:ext cx="6285819" cy="403474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 smtClean="0">
                <a:solidFill>
                  <a:srgbClr val="000000">
                    <a:lumMod val="65000"/>
                    <a:lumOff val="35000"/>
                  </a:srgbClr>
                </a:solidFill>
                <a:sym typeface="GillSans" charset="0"/>
              </a:rPr>
              <a:t>Kick-Off Meeting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 smtClean="0">
                <a:solidFill>
                  <a:srgbClr val="000000">
                    <a:lumMod val="65000"/>
                    <a:lumOff val="35000"/>
                  </a:srgbClr>
                </a:solidFill>
                <a:sym typeface="GillSans" charset="0"/>
              </a:rPr>
              <a:t>Amsterdam 19-20/09/2013</a:t>
            </a:r>
            <a:endParaRPr lang="en-US" sz="1100" b="1" dirty="0">
              <a:solidFill>
                <a:srgbClr val="000000">
                  <a:lumMod val="65000"/>
                  <a:lumOff val="35000"/>
                </a:srgbClr>
              </a:solidFill>
              <a:sym typeface="GillSans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73C9-3B9F-44E5-B185-398D16741DB0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BBB8-4C66-4849-9E7C-D0D3217CFB5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l">
              <a:defRPr sz="14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l">
              <a:defRPr sz="14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F813-3387-4F81-89DA-0CD5F2F9CEA0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BBB8-4C66-4849-9E7C-D0D3217CFB5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ECA1-E7EF-4DAC-8DBA-EFEB984D7EAB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BBB8-4C66-4849-9E7C-D0D3217CFB5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D0C-FC22-44B3-8CED-63B63F697CEA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BBB8-4C66-4849-9E7C-D0D3217CFB5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CDC9-1F5C-497C-9425-3211A670B46A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BBB8-4C66-4849-9E7C-D0D3217CFB5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7CA6-D7F6-42F6-9ED0-4B17C58088B7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BBB8-4C66-4849-9E7C-D0D3217CFB5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D33C-345F-48D0-B212-CDFBF960F910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BBB8-4C66-4849-9E7C-D0D3217CFB5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http://cordis.europa.eu/ist/rn/images/eu_flag_black.jpg" TargetMode="Externa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B24E-02EC-415B-9297-108B5E171855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4330-2630-4E06-8180-D002E351177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EE9A-2F31-4EA1-B310-5F2DC75B12E0}" type="datetime1">
              <a:rPr lang="nl-NL" smtClean="0"/>
              <a:pPr/>
              <a:t>11-6-2014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5B31E-5A63-44D6-B93E-02187D076F1D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92833" y="-27905"/>
            <a:ext cx="10772552" cy="110616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79730" y="6107906"/>
            <a:ext cx="1387450" cy="59828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/>
          </p:cNvSpPr>
          <p:nvPr userDrawn="1"/>
        </p:nvSpPr>
        <p:spPr bwMode="auto">
          <a:xfrm>
            <a:off x="375047" y="80367"/>
            <a:ext cx="7358063" cy="89296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500" b="1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" name="Rectangle 4"/>
          <p:cNvSpPr>
            <a:spLocks/>
          </p:cNvSpPr>
          <p:nvPr userDrawn="1"/>
        </p:nvSpPr>
        <p:spPr bwMode="auto">
          <a:xfrm>
            <a:off x="436439" y="1401961"/>
            <a:ext cx="7368108" cy="366117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8" name="Afbeelding 4" descr="http://cordis.europa.eu/ist/rn/images/eu_flag_black.jpg"/>
          <p:cNvPicPr/>
          <p:nvPr userDrawn="1"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268397" y="6163054"/>
            <a:ext cx="708829" cy="52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625056" indent="-401822" algn="l" rtl="0" fontAlgn="base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1pPr>
      <a:lvl2pPr marL="937584" indent="-401822" algn="l" rtl="0" fontAlgn="base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2pPr>
      <a:lvl3pPr marL="1250112" indent="-401822" algn="l" rtl="0" fontAlgn="base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3pPr>
      <a:lvl4pPr marL="1562640" indent="-401822" algn="l" rtl="0" fontAlgn="base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4pPr>
      <a:lvl5pPr marL="1875168" indent="-401822" algn="l" rtl="0" fontAlgn="base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5pPr>
      <a:lvl6pPr marL="2196625" indent="-401822" algn="l" rtl="0" fontAlgn="base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2518082" indent="-401822" algn="l" rtl="0" fontAlgn="base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2839540" indent="-401822" algn="l" rtl="0" fontAlgn="base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3160997" indent="-401822" algn="l" rtl="0" fontAlgn="base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fr-FR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as a case study in </a:t>
            </a:r>
            <a:br>
              <a:rPr lang="nl-NL" sz="3600" dirty="0" smtClean="0"/>
            </a:br>
            <a:r>
              <a:rPr lang="nl-NL" sz="3600" dirty="0" smtClean="0"/>
              <a:t>knowledge integration </a:t>
            </a:r>
            <a:endParaRPr lang="nl-NL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376"/>
          <a:stretch>
            <a:fillRect/>
          </a:stretch>
        </p:blipFill>
        <p:spPr bwMode="auto">
          <a:xfrm>
            <a:off x="251520" y="3640564"/>
            <a:ext cx="1807252" cy="252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39752" y="4941168"/>
            <a:ext cx="6804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Daan Schuurbiers </a:t>
            </a:r>
          </a:p>
          <a:p>
            <a:r>
              <a:rPr lang="nl-NL" sz="2400" dirty="0" smtClean="0"/>
              <a:t>De Proeffabriek / Responsible Innovation Collective</a:t>
            </a:r>
          </a:p>
          <a:p>
            <a:r>
              <a:rPr lang="nl-NL" sz="2400" dirty="0" smtClean="0"/>
              <a:t>CoI 2014 - 9-12 June - Kitchener, Ontario CA</a:t>
            </a:r>
            <a:endParaRPr lang="nl-NL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36712"/>
            <a:ext cx="3430321" cy="147920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0376"/>
          <a:stretch>
            <a:fillRect/>
          </a:stretch>
        </p:blipFill>
        <p:spPr bwMode="auto">
          <a:xfrm>
            <a:off x="3635896" y="2348880"/>
            <a:ext cx="1224136" cy="171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08720"/>
            <a:ext cx="2504831" cy="10801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6" descr="figuur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39" y="3702842"/>
            <a:ext cx="3274161" cy="31551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69341" y="3342802"/>
            <a:ext cx="3278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Franklin Gothic Medium" pitchFamily="34" charset="0"/>
              </a:rPr>
              <a:t>The genetics clinic of the future</a:t>
            </a:r>
            <a:endParaRPr lang="en-US" dirty="0">
              <a:latin typeface="Franklin Gothic Medium" pitchFamily="34" charset="0"/>
            </a:endParaRPr>
          </a:p>
        </p:txBody>
      </p:sp>
      <p:pic>
        <p:nvPicPr>
          <p:cNvPr id="43010" name="Picture 2" descr="C:\Users\DS\Documents\De Proeffabriek\Website\Afbeeldingen\Opdrachtgevers\CSG-Academ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509120"/>
            <a:ext cx="3672408" cy="799804"/>
          </a:xfrm>
          <a:prstGeom prst="rect">
            <a:avLst/>
          </a:prstGeom>
          <a:noFill/>
        </p:spPr>
      </p:pic>
      <p:pic>
        <p:nvPicPr>
          <p:cNvPr id="43011" name="Picture 3" descr="C:\Users\DS\Documents\De Proeffabriek\Website\Afbeeldingen\Opdrachtgevers\NNXTN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052736"/>
            <a:ext cx="3528392" cy="1257459"/>
          </a:xfrm>
          <a:prstGeom prst="rect">
            <a:avLst/>
          </a:prstGeom>
          <a:noFill/>
        </p:spPr>
      </p:pic>
      <p:pic>
        <p:nvPicPr>
          <p:cNvPr id="43013" name="Picture 5" descr="C:\Users\DS\Documents\De Proeffabriek\Website\Afbeeldingen\Opdrachtgevers\ZonM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805264"/>
            <a:ext cx="2232248" cy="568117"/>
          </a:xfrm>
          <a:prstGeom prst="rect">
            <a:avLst/>
          </a:prstGeom>
          <a:noFill/>
        </p:spPr>
      </p:pic>
      <p:pic>
        <p:nvPicPr>
          <p:cNvPr id="43014" name="Picture 6" descr="C:\Users\DS\Documents\De Proeffabriek\Website\Afbeeldingen\Opdrachtgevers\CTM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0"/>
            <a:ext cx="1628775" cy="1066800"/>
          </a:xfrm>
          <a:prstGeom prst="rect">
            <a:avLst/>
          </a:prstGeom>
          <a:noFill/>
        </p:spPr>
      </p:pic>
      <p:pic>
        <p:nvPicPr>
          <p:cNvPr id="43015" name="Picture 7" descr="C:\Users\DS\Documents\De Proeffabriek\Website\Afbeeldingen\Opdrachtgevers\Energiefabrie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5802567"/>
            <a:ext cx="2026171" cy="1055433"/>
          </a:xfrm>
          <a:prstGeom prst="rect">
            <a:avLst/>
          </a:prstGeom>
          <a:noFill/>
        </p:spPr>
      </p:pic>
      <p:pic>
        <p:nvPicPr>
          <p:cNvPr id="43016" name="Picture 8" descr="C:\Users\DS\Documents\De Proeffabriek\Website\Afbeeldingen\Opdrachtgevers\TIF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1" y="3068960"/>
            <a:ext cx="1696555" cy="491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BBB8-4C66-4849-9E7C-D0D3217CFB5A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 r="14286"/>
          <a:stretch>
            <a:fillRect/>
          </a:stretch>
        </p:blipFill>
        <p:spPr bwMode="auto">
          <a:xfrm>
            <a:off x="0" y="95250"/>
            <a:ext cx="9144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9" name="Picture 9" descr="C:\Users\DS\Documents\De Proeffabriek\Communities of Integration workshop - 8-12 June 2014 - Waterloo\U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942232" cy="720080"/>
          </a:xfrm>
          <a:prstGeom prst="rect">
            <a:avLst/>
          </a:prstGeom>
          <a:noFill/>
        </p:spPr>
      </p:pic>
      <p:pic>
        <p:nvPicPr>
          <p:cNvPr id="13" name="Content Placeholder 12" descr="PhD_thesis.jpg"/>
          <p:cNvPicPr>
            <a:picLocks noChangeAspect="1"/>
          </p:cNvPicPr>
          <p:nvPr/>
        </p:nvPicPr>
        <p:blipFill>
          <a:blip r:embed="rId3" cstate="print"/>
          <a:srcRect l="8571" r="27755"/>
          <a:stretch>
            <a:fillRect/>
          </a:stretch>
        </p:blipFill>
        <p:spPr>
          <a:xfrm>
            <a:off x="2339752" y="3573016"/>
            <a:ext cx="1874807" cy="22661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2592288" cy="50405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2600" dirty="0" smtClean="0"/>
              <a:t>1995 - 2000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2600" dirty="0" smtClean="0"/>
              <a:t>2002 - 2005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2600" dirty="0" smtClean="0"/>
              <a:t>2005 - 2008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2600" dirty="0" smtClean="0"/>
              <a:t>2008 - 2009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2600" dirty="0" smtClean="0"/>
              <a:t>2010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2600" dirty="0" smtClean="0"/>
              <a:t>2011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2600" dirty="0" smtClean="0"/>
              <a:t>2013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797466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t="10376"/>
          <a:stretch>
            <a:fillRect/>
          </a:stretch>
        </p:blipFill>
        <p:spPr bwMode="auto">
          <a:xfrm>
            <a:off x="4716016" y="4096219"/>
            <a:ext cx="1584176" cy="221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36096" y="6309320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Franklin Gothic Medium" pitchFamily="34" charset="0"/>
              </a:rPr>
              <a:t>Responsible Innovation Collective</a:t>
            </a:r>
            <a:endParaRPr lang="nl-NL" dirty="0">
              <a:latin typeface="Franklin Gothic Medium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6255" y="4960980"/>
            <a:ext cx="2494217" cy="107554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2" name="Picture 8" descr="NanoBio-RAISE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780928"/>
            <a:ext cx="2376264" cy="736387"/>
          </a:xfrm>
          <a:prstGeom prst="rect">
            <a:avLst/>
          </a:prstGeom>
          <a:noFill/>
        </p:spPr>
      </p:pic>
      <p:pic>
        <p:nvPicPr>
          <p:cNvPr id="56322" name="Picture 2" descr="stir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068960"/>
            <a:ext cx="857267" cy="1285901"/>
          </a:xfrm>
          <a:prstGeom prst="rect">
            <a:avLst/>
          </a:prstGeom>
          <a:noFill/>
        </p:spPr>
      </p:pic>
      <p:pic>
        <p:nvPicPr>
          <p:cNvPr id="15" name="Picture 10" descr="EFB_Logokreis_RGB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213285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AutoShape 6" descr="data:image/jpeg;base64,/9j/4AAQSkZJRgABAQAAAQABAAD/2wCEAAkGBxQTEhQUExQWFhUUFBwZFxgYFRgUFRQcGhwbFx0XFh0dHyggGh4lHCIeIT0lJSkrMC4zHCEzODM4OCgtLiwBCgoKBQUFDgUFDisZExkrKysrKysrKysrKysrKysrKysrKysrKysrKysrKysrKysrKysrKysrKysrKysrKysrK//AABEIAF4AewMBIgACEQEDEQH/xAAcAAABBAMBAAAAAAAAAAAAAAAABAUGBwEDCAL/xAA9EAACAQMCBAMGAgYKAwAAAAABAgMABBESIQUGEzEUIkEHMlFhcbI1QiNzkZOh0RUkUlNiY3KBseEIJUP/xAAUAQEAAAAAAAAAAAAAAAAAAAAA/8QAFBEBAAAAAAAAAAAAAAAAAAAAAP/aAAwDAQACEQMRAD8AvGiiigKKKKAozQa5i9vP4s/6mP7aDp3NY1Vw+BVv+z7kmz4rYx5ikt5LeUCWUDUtyDuVBO2cbf4cjvnBDoHNZzXH3PIh8bMILdreNG0iNshgV2LEHtnvj+dR/NB3ADWar/2Ht/6m3Hzf72qwKAooooCiiigKKKKAooooCuYfb3+LP+pj+2unq5h9vf4s/wCpj+2ga/ZpyYvFJpYmmMPTjDgiPqatwCPeGKefC8YksOHmDLwCQiAQY1I4bCtMV2B77tsMHVil/wD46H+vTjO5t+3x8wpRyrzra8FgWJRJNcTTk3aElFt9BKMIx2LfdjcjAFBq4ryZcXz8Snv7hRcWUCsViRWRwImdQSCNPukbjNVIavvl2xg8Fx+WzkeWCWIlXkBzqEUjuuTu2NQ3O/8AzVCGg6h9h/4VB9X+9qsGq+9h/wCFQfV/varBoCiiigKKKKAooooCiiigK5h9vf4s/wCpj+2unq5o9ulnI/FXKRuw6UYyqlh7vbIFBCuV+PzWM4nt2CuoI3GpWB7qw9RV3JxJ7+1gu04VZXcssmhismTA2dmlUpkd8nzbbfGqGHDZv7mT9238qs/lTnBOGWsKWtpNJNK+q7aRHGw20x427ZI+Hr3oPXMnP9zZNe2Mi203VQRjokpBbqUZWRIxvqy2+W7gZqozUn5ytY5LqR7KC4WBsMA8bZDEZYDbOnPxpi/oyb+6k/dt/Kg6X9h/4VB9X+9qsGoB7FImXhcAZSpBfIIII87ehqf0BRRRQFFFFBg03Nx62EvRNxCJc46ZlQSZPYac5/hTlUE4lGP6ftzgZ8BJ6f5negll1xmCN1jkniSRvdR5EV2+ik5P+1LgaivMsGq9sgGKt07jSyhCy+WPcalI/aP+mDg/NtybV47p+ndG1a4t5lVAlwoUvspBXWp2ZcdiCO9BZVapLcN3qI+LuPGRQeJk0vZmQ+SDOsMFznpfPOPkPSkvB+MXM0EULTut2t00UzBIe0eWchSmFUx6SNsjUuSd6CaeCT4UeBT4VCbTjE7XVxC1zOCl0iRYgjaMKUWUrK4iwPzD3lPu+vdJx7mW5huriKOdzIHtxbRNFH0pDKGZo5JBGCowNjqB29aCwfBL86PBJ8KhvMfH5YrzpyTPbQssfh5RErQSOSdaTsVbScaQBle+cnalEclzLd3cK3UiJC0JXCQ6lV1Z2Ufo9zsANWdu+Tigl8cQXtWyoNwJrq4V3a8mHSuJkwEgAKoSqnaLvnffY/CvHJHGprmOBnuJy72vUkDQJHHlsAGJuiucHfuwx3oJ5WMVX/Dbm7lszcm8kBjjuCQI4MMyMQmQYsYAQ9tzqO47B/5R67ok0s7yiWCM6WWNQjHLMV0KowQR3ydjvQSHFGKzRQFRrmLlozzw3MUrwzwhlV1VXDK25R1bYjO9bIuZwXvEaPQ1mAzanA1qVLBxtspAO59QR6V4h5tXxEFu8bRvPDr3IxGxBYRN/jKhjgf2TQebTl+USmeW4MswRkiYxokcIYgnSi9yxAyST2HzpPfclJNYpaSuzGNNMcwASRCAVDDB742PocmlNjzfG15JZyRtFKu6EkFJ8AEiMj8wBUlTvvTlwjibTBy0ejTIye+H1aTgkYHbNAgHAW8XHcdXaOEw6NA3UnJJbV72QOwA+XrW225djS8luxnXLGqFfygqd3A+LDQD/oFRnn3mGa2uUkhbMVpGr3UZ3DpLIEGkZHnVFdvX6VIuN80x23hmddUVzIsYkDDCl8lWI/s/PPqKBDHyvOj3LpdFTcvrYiBcodIQdPLeUhQNznfesXvJvWa6MkpIuQg2TS0Riz03RtROpSc753G2O1OV9zOkd5HaaSzvE0rN+WNVx32JLHvj4fWkdlzVJPHHLBbF45grRkSDsWCnqbfoyFOrG+wPrtQeOIcsSzxNDPcmSKQIJF6ShjpxnQ2fJqwM7H5Ypbw3gbxXFxP1QeuEGnp4CdMFVwdWTsd/j8qT2fM0spYR2uRHO0TkyjylV1ah5fdJwM/OtvA+ZmuY4ZVtyEnQuuZFJUYyNYA2B7ZGcEigODcCkt45kEwYyyPIGMWNDSEs2wbcZOw9PjSfgnLc1vHDCtyTHAulR0lBYBSqiQhssATnAxnHes8M5zWV4laFkE8s0SHUrfpICwZWA3AOliD223xW+LmGV3uFS2z4ZtLDqqGkJUSDp7Y7Ee8Rv+2g1WPLckdnJaicnqdQCTpjUokJLDGcE7nBPyzmnfgPDzBDHEW19NQobTpyBsMjJ3xTPc88W6w20wDMlxKI+2Gh82hmlB3UI2x+BpZxfmVbe4topEOm5fQsmoYV98Bgdxk4UH1JAoH2imIcxqb02aoxKxB3kyAi5/JjuWAKk/AMKfRQQ3mflySS8gmix03UxXYP/wBI1PVTHzDgr9Hpn4rwO5njkuhDMl4lyJoIjNHo8mFTID6MGPIOTnzNjO1WTisaRQQduBteC4E0MluxmWWCXXGXicRoodCjtggg5zsR9aduUILiO2YXSqZupIx0YAkyxKsozhdQ3wSMZ3qRaBWcUECsOAeJF3JfWQ6kjtpDmGRjGF0oiMrHTgDO5GGY7+tNfC+D3UtnDZXltJpQSRmXqwMAhRkjc4kJ1DK9s7irQ0ijQKCuuGcIu0msppoTJKI5vESK8YVXkWNVGC+ogCMe6D9M5wp5Z4HJFedZLdrSJ4T14TIjxvMSCGiVWYJjfJ8ucjbvU801kKKCIcrwzRi8Mlu6l53ljGuJi4YKABhyAcj1OPnTZyRw6a2ht1exdZUh6csnVhKke+caZCWJYAenc74qwdNGkUFX8E4FdQMlytu3VE84liaSE9SKaVpA6HWVDqCM7jI2OdqfeFvdRz3reDfE0oaImaDBxGkfnxISoyM9j3qZ6aNIoKu4fyZLIs8VysoXpSaWjkRVkkmkeWXSofONWgDWAPJk9zW644ZeXcEEdxbtHKls6tLriZUmGho5FAkLHzIOwz/GrL0igKKCBcF4Zcx3dtJLET/VpPESBo9PWkKvgLq1EDTp2B7DuN6nwo01m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6328" name="AutoShape 8" descr="data:image/jpeg;base64,/9j/4AAQSkZJRgABAQAAAQABAAD/2wCEAAkGBxQTEhQUExQWFhUUFBwZFxgYFRgUFRQcGhwbFx0XFh0dHyggGh4lHCIeIT0lJSkrMC4zHCEzODM4OCgtLiwBCgoKBQUFDgUFDisZExkrKysrKysrKysrKysrKysrKysrKysrKysrKysrKysrKysrKysrKysrKysrKysrKysrK//AABEIAF4AewMBIgACEQEDEQH/xAAcAAABBAMBAAAAAAAAAAAAAAAABAUGBwEDCAL/xAA9EAACAQMCBAMGAgYKAwAAAAABAgMABBESIQUGEzEUIkEHMlFhcbI1QiNzkZOh0RUkUlNiY3KBseEIJUP/xAAUAQEAAAAAAAAAAAAAAAAAAAAA/8QAFBEBAAAAAAAAAAAAAAAAAAAAAP/aAAwDAQACEQMRAD8AvGiiigKKKKAozQa5i9vP4s/6mP7aDp3NY1Vw+BVv+z7kmz4rYx5ikt5LeUCWUDUtyDuVBO2cbf4cjvnBDoHNZzXH3PIh8bMILdreNG0iNshgV2LEHtnvj+dR/NB3ADWar/2Ht/6m3Hzf72qwKAooooCiiigKKKKAooooCuYfb3+LP+pj+2unq5h9vf4s/wCpj+2ga/ZpyYvFJpYmmMPTjDgiPqatwCPeGKefC8YksOHmDLwCQiAQY1I4bCtMV2B77tsMHVil/wD46H+vTjO5t+3x8wpRyrzra8FgWJRJNcTTk3aElFt9BKMIx2LfdjcjAFBq4ryZcXz8Snv7hRcWUCsViRWRwImdQSCNPukbjNVIavvl2xg8Fx+WzkeWCWIlXkBzqEUjuuTu2NQ3O/8AzVCGg6h9h/4VB9X+9qsGq+9h/wCFQfV/varBoCiiigKKKKAooooCiiigK5h9vf4s/wCpj+2unq5o9ulnI/FXKRuw6UYyqlh7vbIFBCuV+PzWM4nt2CuoI3GpWB7qw9RV3JxJ7+1gu04VZXcssmhismTA2dmlUpkd8nzbbfGqGHDZv7mT9238qs/lTnBOGWsKWtpNJNK+q7aRHGw20x427ZI+Hr3oPXMnP9zZNe2Mi203VQRjokpBbqUZWRIxvqy2+W7gZqozUn5ytY5LqR7KC4WBsMA8bZDEZYDbOnPxpi/oyb+6k/dt/Kg6X9h/4VB9X+9qsGoB7FImXhcAZSpBfIIII87ehqf0BRRRQFFFFBg03Nx62EvRNxCJc46ZlQSZPYac5/hTlUE4lGP6ftzgZ8BJ6f5negll1xmCN1jkniSRvdR5EV2+ik5P+1LgaivMsGq9sgGKt07jSyhCy+WPcalI/aP+mDg/NtybV47p+ndG1a4t5lVAlwoUvspBXWp2ZcdiCO9BZVapLcN3qI+LuPGRQeJk0vZmQ+SDOsMFznpfPOPkPSkvB+MXM0EULTut2t00UzBIe0eWchSmFUx6SNsjUuSd6CaeCT4UeBT4VCbTjE7XVxC1zOCl0iRYgjaMKUWUrK4iwPzD3lPu+vdJx7mW5huriKOdzIHtxbRNFH0pDKGZo5JBGCowNjqB29aCwfBL86PBJ8KhvMfH5YrzpyTPbQssfh5RErQSOSdaTsVbScaQBle+cnalEclzLd3cK3UiJC0JXCQ6lV1Z2Ufo9zsANWdu+Tigl8cQXtWyoNwJrq4V3a8mHSuJkwEgAKoSqnaLvnffY/CvHJHGprmOBnuJy72vUkDQJHHlsAGJuiucHfuwx3oJ5WMVX/Dbm7lszcm8kBjjuCQI4MMyMQmQYsYAQ9tzqO47B/5R67ok0s7yiWCM6WWNQjHLMV0KowQR3ydjvQSHFGKzRQFRrmLlozzw3MUrwzwhlV1VXDK25R1bYjO9bIuZwXvEaPQ1mAzanA1qVLBxtspAO59QR6V4h5tXxEFu8bRvPDr3IxGxBYRN/jKhjgf2TQebTl+USmeW4MswRkiYxokcIYgnSi9yxAyST2HzpPfclJNYpaSuzGNNMcwASRCAVDDB742PocmlNjzfG15JZyRtFKu6EkFJ8AEiMj8wBUlTvvTlwjibTBy0ejTIye+H1aTgkYHbNAgHAW8XHcdXaOEw6NA3UnJJbV72QOwA+XrW225djS8luxnXLGqFfygqd3A+LDQD/oFRnn3mGa2uUkhbMVpGr3UZ3DpLIEGkZHnVFdvX6VIuN80x23hmddUVzIsYkDDCl8lWI/s/PPqKBDHyvOj3LpdFTcvrYiBcodIQdPLeUhQNznfesXvJvWa6MkpIuQg2TS0Riz03RtROpSc753G2O1OV9zOkd5HaaSzvE0rN+WNVx32JLHvj4fWkdlzVJPHHLBbF45grRkSDsWCnqbfoyFOrG+wPrtQeOIcsSzxNDPcmSKQIJF6ShjpxnQ2fJqwM7H5Ypbw3gbxXFxP1QeuEGnp4CdMFVwdWTsd/j8qT2fM0spYR2uRHO0TkyjylV1ah5fdJwM/OtvA+ZmuY4ZVtyEnQuuZFJUYyNYA2B7ZGcEigODcCkt45kEwYyyPIGMWNDSEs2wbcZOw9PjSfgnLc1vHDCtyTHAulR0lBYBSqiQhssATnAxnHes8M5zWV4laFkE8s0SHUrfpICwZWA3AOliD223xW+LmGV3uFS2z4ZtLDqqGkJUSDp7Y7Ee8Rv+2g1WPLckdnJaicnqdQCTpjUokJLDGcE7nBPyzmnfgPDzBDHEW19NQobTpyBsMjJ3xTPc88W6w20wDMlxKI+2Gh82hmlB3UI2x+BpZxfmVbe4topEOm5fQsmoYV98Bgdxk4UH1JAoH2imIcxqb02aoxKxB3kyAi5/JjuWAKk/AMKfRQQ3mflySS8gmix03UxXYP/wBI1PVTHzDgr9Hpn4rwO5njkuhDMl4lyJoIjNHo8mFTID6MGPIOTnzNjO1WTisaRQQduBteC4E0MluxmWWCXXGXicRoodCjtggg5zsR9aduUILiO2YXSqZupIx0YAkyxKsozhdQ3wSMZ3qRaBWcUECsOAeJF3JfWQ6kjtpDmGRjGF0oiMrHTgDO5GGY7+tNfC+D3UtnDZXltJpQSRmXqwMAhRkjc4kJ1DK9s7irQ0ijQKCuuGcIu0msppoTJKI5vESK8YVXkWNVGC+ogCMe6D9M5wp5Z4HJFedZLdrSJ4T14TIjxvMSCGiVWYJjfJ8ucjbvU801kKKCIcrwzRi8Mlu6l53ljGuJi4YKABhyAcj1OPnTZyRw6a2ht1exdZUh6csnVhKke+caZCWJYAenc74qwdNGkUFX8E4FdQMlytu3VE84liaSE9SKaVpA6HWVDqCM7jI2OdqfeFvdRz3reDfE0oaImaDBxGkfnxISoyM9j3qZ6aNIoKu4fyZLIs8VysoXpSaWjkRVkkmkeWXSofONWgDWAPJk9zW644ZeXcEEdxbtHKls6tLriZUmGho5FAkLHzIOwz/GrL0igKKCBcF4Zcx3dtJLET/VpPESBo9PWkKvgLq1EDTp2B7DuN6nwo01m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6300192" y="3212976"/>
            <a:ext cx="298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"Translating insights from social research into technological practices" </a:t>
            </a:r>
            <a:endParaRPr lang="nl-NL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99207" y="-28053"/>
          <a:ext cx="4893073" cy="6916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18165967" imgH="25679318" progId="AcroExch.Document.11">
                  <p:embed/>
                </p:oleObj>
              </mc:Choice>
              <mc:Fallback>
                <p:oleObj name="Acrobat Document" r:id="rId3" imgW="18165967" imgH="25679318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9207" y="-28053"/>
                        <a:ext cx="4893073" cy="6916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7398" cy="32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3789040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Give citizens and CSOs a voice in nanotechnology development (!)  </a:t>
            </a: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Determining safe use of nanomaterials (!)</a:t>
            </a: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Encourage responsible research and innovation</a:t>
            </a: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Activities along the innovation value chain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116506" y="138009"/>
            <a:ext cx="8228707" cy="810090"/>
          </a:xfrm>
        </p:spPr>
        <p:txBody>
          <a:bodyPr/>
          <a:lstStyle/>
          <a:p>
            <a:pPr algn="l"/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5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060848"/>
            <a:ext cx="4354234" cy="402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16506" y="260647"/>
            <a:ext cx="8228707" cy="687451"/>
          </a:xfrm>
          <a:prstGeom prst="rect">
            <a:avLst/>
          </a:prstGeom>
        </p:spPr>
        <p:txBody>
          <a:bodyPr lIns="64288" tIns="32144" rIns="64288" bIns="32144"/>
          <a:lstStyle/>
          <a:p>
            <a:pPr defTabSz="6428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kern="0" dirty="0" smtClean="0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  <a:sym typeface="GillSans" charset="0"/>
              </a:rPr>
              <a:t>Knowledge integration at two levels</a:t>
            </a:r>
            <a:endParaRPr lang="en-US" sz="2200" kern="0" dirty="0">
              <a:solidFill>
                <a:srgbClr val="FFFFFF">
                  <a:lumMod val="95000"/>
                </a:srgbClr>
              </a:solidFill>
              <a:latin typeface="Arial" pitchFamily="34" charset="0"/>
              <a:ea typeface="+mj-ea"/>
              <a:cs typeface="Arial" pitchFamily="34" charset="0"/>
              <a:sym typeface="Gill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412776"/>
            <a:ext cx="8725345" cy="742024"/>
          </a:xfrm>
          <a:prstGeom prst="rect">
            <a:avLst/>
          </a:prstGeom>
        </p:spPr>
        <p:txBody>
          <a:bodyPr wrap="square" lIns="64288" tIns="32144" rIns="64288" bIns="32144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Sans" charset="0"/>
              </a:rPr>
              <a:t>Content: integrating social considerations in research and policy decisions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6" y="332656"/>
            <a:ext cx="915670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49456" y="-79130"/>
            <a:ext cx="9193456" cy="693713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88" tIns="32144" rIns="64288" bIns="32144" numCol="1" rtlCol="0" anchor="t" anchorCtr="0" compatLnSpc="1">
            <a:prstTxWarp prst="textNoShape">
              <a:avLst/>
            </a:prstTxWarp>
          </a:bodyPr>
          <a:lstStyle/>
          <a:p>
            <a:pPr algn="ctr" defTabSz="642882" fontAlgn="base">
              <a:spcBef>
                <a:spcPct val="0"/>
              </a:spcBef>
              <a:spcAft>
                <a:spcPct val="0"/>
              </a:spcAft>
            </a:pPr>
            <a:endParaRPr lang="nl-NL" sz="3000" dirty="0" smtClean="0">
              <a:solidFill>
                <a:srgbClr val="000000"/>
              </a:solidFill>
              <a:sym typeface="GillSans" charset="0"/>
            </a:endParaRPr>
          </a:p>
        </p:txBody>
      </p:sp>
      <p:pic>
        <p:nvPicPr>
          <p:cNvPr id="4" name="Picture 2" descr="C:\Users\DS\Documents\De Proeffabriek\NANODIODE\Proposal and contract\Work Packages - Structure - Pert Diagram - 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73" y="33015"/>
            <a:ext cx="7949008" cy="67412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 txBox="1">
            <a:spLocks/>
          </p:cNvSpPr>
          <p:nvPr/>
        </p:nvSpPr>
        <p:spPr>
          <a:xfrm>
            <a:off x="167136" y="1403776"/>
            <a:ext cx="8657837" cy="1873333"/>
          </a:xfrm>
          <a:prstGeom prst="rect">
            <a:avLst/>
          </a:prstGeom>
        </p:spPr>
        <p:txBody>
          <a:bodyPr lIns="64288" tIns="32144" rIns="64288" bIns="32144"/>
          <a:lstStyle/>
          <a:p>
            <a:pPr marL="625024" indent="-401801" fontAlgn="base">
              <a:spcBef>
                <a:spcPts val="1687"/>
              </a:spcBef>
              <a:spcAft>
                <a:spcPct val="0"/>
              </a:spcAft>
              <a:buSzPct val="171000"/>
              <a:defRPr/>
            </a:pPr>
            <a:r>
              <a:rPr lang="en-US" sz="17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Sans" charset="0"/>
              </a:rPr>
              <a:t> </a:t>
            </a:r>
            <a:endParaRPr lang="en-US" sz="14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GillSans" charset="0"/>
            </a:endParaRPr>
          </a:p>
          <a:p>
            <a:pPr marL="625024" indent="-401801" fontAlgn="base">
              <a:spcBef>
                <a:spcPts val="1687"/>
              </a:spcBef>
              <a:spcAft>
                <a:spcPct val="0"/>
              </a:spcAft>
              <a:buSzPct val="1710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Sans" charset="0"/>
              </a:rPr>
              <a:t> </a:t>
            </a:r>
          </a:p>
          <a:p>
            <a:pPr marL="625024" indent="-401801" defTabSz="642882" fontAlgn="base">
              <a:spcBef>
                <a:spcPts val="1687"/>
              </a:spcBef>
              <a:spcAft>
                <a:spcPct val="0"/>
              </a:spcAft>
              <a:buSzPct val="171000"/>
              <a:defRPr/>
            </a:pPr>
            <a:endParaRPr lang="en-US" sz="14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GillSans" charset="0"/>
            </a:endParaRPr>
          </a:p>
          <a:p>
            <a:pPr marL="625024" indent="-401801" defTabSz="642882" fontAlgn="base">
              <a:spcBef>
                <a:spcPts val="1687"/>
              </a:spcBef>
              <a:spcAft>
                <a:spcPct val="0"/>
              </a:spcAft>
              <a:buSzPct val="171000"/>
              <a:defRPr/>
            </a:pPr>
            <a:endParaRPr lang="en-US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GillSans" charset="0"/>
            </a:endParaRPr>
          </a:p>
          <a:p>
            <a:pPr marL="625024" indent="-401801" defTabSz="642882" fontAlgn="base">
              <a:spcBef>
                <a:spcPts val="1687"/>
              </a:spcBef>
              <a:spcAft>
                <a:spcPct val="0"/>
              </a:spcAft>
              <a:buSzPct val="171000"/>
              <a:defRPr/>
            </a:pPr>
            <a:endParaRPr lang="en-US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GillSans" charset="0"/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116506" y="260647"/>
            <a:ext cx="8228707" cy="687451"/>
          </a:xfrm>
        </p:spPr>
        <p:txBody>
          <a:bodyPr/>
          <a:lstStyle/>
          <a:p>
            <a:pPr algn="l"/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Knowledge integration at two levels</a:t>
            </a:r>
          </a:p>
        </p:txBody>
      </p:sp>
      <p:sp>
        <p:nvSpPr>
          <p:cNvPr id="8" name="Rectangle 7"/>
          <p:cNvSpPr/>
          <p:nvPr/>
        </p:nvSpPr>
        <p:spPr>
          <a:xfrm>
            <a:off x="420289" y="1412776"/>
            <a:ext cx="6383959" cy="2773350"/>
          </a:xfrm>
          <a:prstGeom prst="rect">
            <a:avLst/>
          </a:prstGeom>
        </p:spPr>
        <p:txBody>
          <a:bodyPr wrap="square" lIns="64288" tIns="32144" rIns="64288" bIns="32144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Sans" charset="0"/>
              </a:rPr>
              <a:t>Content: Integrating social considerations in technological decisions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GillSans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GillSans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GillSans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Sans" charset="0"/>
              </a:rPr>
              <a:t>Process: enabling dialogue within the consortium: </a:t>
            </a:r>
          </a:p>
          <a:p>
            <a:pPr marL="914400" lvl="1" indent="-377825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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Sans" charset="0"/>
              </a:rPr>
              <a:t>introducing the </a:t>
            </a:r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Sans" charset="0"/>
              </a:rPr>
              <a:t>poldermodel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Sans" charset="0"/>
              </a:rPr>
              <a:t> in Europe?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556792"/>
            <a:ext cx="1800200" cy="166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839407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 cstate="print"/>
          <a:srcRect l="1705" r="2027"/>
          <a:stretch>
            <a:fillRect/>
          </a:stretch>
        </p:blipFill>
        <p:spPr bwMode="auto">
          <a:xfrm>
            <a:off x="2051720" y="-114300"/>
            <a:ext cx="4968552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131</Words>
  <Application>Microsoft Office PowerPoint</Application>
  <PresentationFormat>On-screen Show (4:3)</PresentationFormat>
  <Paragraphs>34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Custom Design</vt:lpstr>
      <vt:lpstr>Blank</vt:lpstr>
      <vt:lpstr>Acrobat Document</vt:lpstr>
      <vt:lpstr>as a case study in  knowledge integration 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Knowledge integration at two levels</vt:lpstr>
      <vt:lpstr>PowerPoint Presentation</vt:lpstr>
      <vt:lpstr>PowerPoint Presentation</vt:lpstr>
      <vt:lpstr>PowerPoint Presentation</vt:lpstr>
    </vt:vector>
  </TitlesOfParts>
  <Company>Radboud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Daan</dc:creator>
  <cp:lastModifiedBy>cki_user</cp:lastModifiedBy>
  <cp:revision>97</cp:revision>
  <dcterms:created xsi:type="dcterms:W3CDTF">2011-03-21T13:48:27Z</dcterms:created>
  <dcterms:modified xsi:type="dcterms:W3CDTF">2014-06-11T21:01:23Z</dcterms:modified>
</cp:coreProperties>
</file>